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899" r:id="rId3"/>
    <p:sldId id="900" r:id="rId4"/>
    <p:sldId id="901" r:id="rId5"/>
    <p:sldId id="902" r:id="rId6"/>
    <p:sldId id="903" r:id="rId7"/>
    <p:sldId id="904" r:id="rId8"/>
    <p:sldId id="905" r:id="rId9"/>
    <p:sldId id="907" r:id="rId10"/>
    <p:sldId id="914" r:id="rId11"/>
    <p:sldId id="915" r:id="rId12"/>
    <p:sldId id="908" r:id="rId13"/>
    <p:sldId id="916" r:id="rId14"/>
    <p:sldId id="917" r:id="rId15"/>
    <p:sldId id="909" r:id="rId16"/>
    <p:sldId id="906" r:id="rId17"/>
    <p:sldId id="918" r:id="rId18"/>
    <p:sldId id="919" r:id="rId19"/>
    <p:sldId id="920" r:id="rId20"/>
    <p:sldId id="921" r:id="rId21"/>
    <p:sldId id="922" r:id="rId22"/>
    <p:sldId id="925" r:id="rId23"/>
    <p:sldId id="924" r:id="rId24"/>
    <p:sldId id="926" r:id="rId25"/>
    <p:sldId id="927" r:id="rId26"/>
    <p:sldId id="928" r:id="rId27"/>
    <p:sldId id="929" r:id="rId28"/>
    <p:sldId id="930" r:id="rId29"/>
    <p:sldId id="931" r:id="rId30"/>
    <p:sldId id="92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39"/>
    <p:restoredTop sz="87619"/>
  </p:normalViewPr>
  <p:slideViewPr>
    <p:cSldViewPr snapToGrid="0" snapToObjects="1">
      <p:cViewPr varScale="1">
        <p:scale>
          <a:sx n="100" d="100"/>
          <a:sy n="100" d="100"/>
        </p:scale>
        <p:origin x="16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3-25T15:18:18.754"/>
    </inkml:context>
    <inkml:brush xml:id="br0">
      <inkml:brushProperty name="width" value="0.09071" units="cm"/>
      <inkml:brushProperty name="height" value="0.09071" units="cm"/>
      <inkml:brushProperty name="color" value="#FF0000"/>
    </inkml:brush>
  </inkml:definitions>
  <inkml:trace contextRef="#ctx0" brushRef="#br0">17346 15624 8164,'-8'-12'2907,"2"2"-2504,6 8-408,0 0 5,0 1 17,4-1 44,18-3 12,8-1-20,-3 1 0,3 0-831,3-1 0,3 1 845,8-2 0,3 2-19,-11 1 1,0 1 0,1-1 1,1 1 1,1 0-1,0 1-3,-3 0 0,0 1 0,-1 0-286,10-1 0,-2 2 295,-9 0 0,-2 0 73,16 0-17,-7 0 45,-6 0-51,2 3 28,-5 0 12,-4 1-40,-7 0-33,-5-1-22,-5-1 1545,-4 1-1596,-3-3 791,-2 1-1884,-2 0 1,0 0 0</inkml:trace>
  <inkml:trace contextRef="#ctx0" brushRef="#br0" timeOffset="1">17918 15259 9218,'36'4'291,"1"1"-151,-4 5 78,4 1-128,5 2-612,1 1 640,2 1-51,-1 1-5,-1 0 5,-4-1-28,-3 0-28,-6-1 28,-5-2 6,-4-1 166,-6-2-211,-2-1 109,-5-2-75,-2-1-23,-2-1-5,-2-1 324,-1 2-257,0 0 179,-1 2 168,0 4 5,0 2-161,-2 6-29,-1 3-95,-3 4-28,-1 3 0,1 0-44,-2 1-12,1 0 11,-1-1-11,0-1-51,0-1 1,-1-1 28,2-3-34,-1-2-96,2-2-329,-1-1-237,1-1-312,-1-3-308,0-1-304,1-5 1586,-1-2 0,3-4 0,2-1 0</inkml:trace>
  <inkml:trace contextRef="#ctx0" brushRef="#br0" timeOffset="2">16985 16912 10265,'19'-19'246,"2"4"29,1 14 83,6 1-11,10 0-227,-13 0 1,1 0 30,8 1 0,3-1-1132,7 0 0,2 0 1048,-12 0 0,2 1 0,-1-1-32,1 0 1,-1 0 0,0 0 11,12 0 1,-1 0-46,-10 0 1,-3 0 0,-6 1 0,-1 0-131,4 1 0,-1 0 128,14 2-67,-16-1 1,-2-1-18,4 3 1557,-9-1-1479,-8 0 578,-6-1-572,-4 0 421,-2-1-421,0-1-3277,0 0 2888,4 0 1,-3-1 0,2 0 0</inkml:trace>
  <inkml:trace contextRef="#ctx0" brushRef="#br0" timeOffset="3">17495 16615 9094,'0'-9'230,"0"1"-230,1 8 56,4 0 342,14 2-230,3 4 0,15 2 50,-9 2 0,2 1-371,-6-3 1,1 1 216,10 2 1,0 1 2,-7-5 1,-1 0-26,0 0 0,0 0-12,0-1 1,-1 0-3,-1 0 0,0 0 6,22 4 16,-3 0-44,-5-1 27,-5 0-33,-5 0-39,-5-1-34,-5 0 73,-6-2 0,-5-2 541,-4-1-413,-3-1 281,-1-1-409,0 0 0,-2 3 6,-3 2-1,-5 5 1,-6 5 0,-6 5 50,-8 9 16,-4 5 1,14-14 0,0 0-184,0 1 0,-1 0 184,0 1 0,0 0-9,2-1 1,0 0-23,2 0 0,0-1-36,-12 16-49,6-3 43,5-5 0,5-5-17,4-5-184,3-3-265,3-5 164,1-3-818,1-2 23,0-4 1097,0 0 0,0-2 0,0 0 0</inkml:trace>
</inkml:ink>
</file>

<file path=ppt/media/image1.png>
</file>

<file path=ppt/media/image10.png>
</file>

<file path=ppt/media/image10.tiff>
</file>

<file path=ppt/media/image11.tiff>
</file>

<file path=ppt/media/image12.tiff>
</file>

<file path=ppt/media/image13.tiff>
</file>

<file path=ppt/media/image14.tiff>
</file>

<file path=ppt/media/image15.tiff>
</file>

<file path=ppt/media/image16.tiff>
</file>

<file path=ppt/media/image2.tiff>
</file>

<file path=ppt/media/image3.tiff>
</file>

<file path=ppt/media/image4.tiff>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A08560-D411-F740-AE1F-60A2E9ED51B2}" type="datetimeFigureOut">
              <a:rPr lang="en-US" smtClean="0"/>
              <a:t>4/14/21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272E8C-6A6C-B94C-9423-6841DE920A74}" type="slidenum">
              <a:rPr lang="en-US" smtClean="0"/>
              <a:t>‹#›</a:t>
            </a:fld>
            <a:endParaRPr lang="en-US"/>
          </a:p>
        </p:txBody>
      </p:sp>
    </p:spTree>
    <p:extLst>
      <p:ext uri="{BB962C8B-B14F-4D97-AF65-F5344CB8AC3E}">
        <p14:creationId xmlns:p14="http://schemas.microsoft.com/office/powerpoint/2010/main" val="2259630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272E8C-6A6C-B94C-9423-6841DE920A74}" type="slidenum">
              <a:rPr lang="en-US" smtClean="0"/>
              <a:t>1</a:t>
            </a:fld>
            <a:endParaRPr lang="en-US"/>
          </a:p>
        </p:txBody>
      </p:sp>
    </p:spTree>
    <p:extLst>
      <p:ext uri="{BB962C8B-B14F-4D97-AF65-F5344CB8AC3E}">
        <p14:creationId xmlns:p14="http://schemas.microsoft.com/office/powerpoint/2010/main" val="20580286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91199-831D-3D49-B8F6-D8C1EC924D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C6F153-4F38-9048-8C81-3F04838AA00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6D3C31C2-1DB6-E346-9619-891CC83D5848}"/>
              </a:ext>
            </a:extLst>
          </p:cNvPr>
          <p:cNvSpPr>
            <a:spLocks noGrp="1"/>
          </p:cNvSpPr>
          <p:nvPr>
            <p:ph type="ftr" sz="quarter" idx="11"/>
          </p:nvPr>
        </p:nvSpPr>
        <p:spPr/>
        <p:txBody>
          <a:bodyPr/>
          <a:lstStyle/>
          <a:p>
            <a:r>
              <a:rPr lang="en-US" dirty="0"/>
              <a:t>CS 444 – Spring 2019</a:t>
            </a:r>
          </a:p>
        </p:txBody>
      </p:sp>
      <p:sp>
        <p:nvSpPr>
          <p:cNvPr id="6" name="Slide Number Placeholder 5">
            <a:extLst>
              <a:ext uri="{FF2B5EF4-FFF2-40B4-BE49-F238E27FC236}">
                <a16:creationId xmlns:a16="http://schemas.microsoft.com/office/drawing/2014/main" id="{3BD3CD05-7A0B-8A48-86C5-8AA2D32189BE}"/>
              </a:ext>
            </a:extLst>
          </p:cNvPr>
          <p:cNvSpPr>
            <a:spLocks noGrp="1"/>
          </p:cNvSpPr>
          <p:nvPr>
            <p:ph type="sldNum" sz="quarter" idx="12"/>
          </p:nvPr>
        </p:nvSpPr>
        <p:spPr/>
        <p:txBody>
          <a:bodyPr/>
          <a:lstStyle/>
          <a:p>
            <a:fld id="{2FBE9FE5-B1FE-D34A-9F6B-9382BD8E23AD}" type="slidenum">
              <a:rPr lang="en-US" smtClean="0"/>
              <a:t>‹#›</a:t>
            </a:fld>
            <a:endParaRPr lang="en-US" dirty="0"/>
          </a:p>
        </p:txBody>
      </p:sp>
      <p:pic>
        <p:nvPicPr>
          <p:cNvPr id="7" name="Picture 6">
            <a:extLst>
              <a:ext uri="{FF2B5EF4-FFF2-40B4-BE49-F238E27FC236}">
                <a16:creationId xmlns:a16="http://schemas.microsoft.com/office/drawing/2014/main" id="{21885131-8546-5748-B5B3-C1F7EAA9812A}"/>
              </a:ext>
            </a:extLst>
          </p:cNvPr>
          <p:cNvPicPr>
            <a:picLocks noChangeAspect="1"/>
          </p:cNvPicPr>
          <p:nvPr userDrawn="1"/>
        </p:nvPicPr>
        <p:blipFill>
          <a:blip r:embed="rId2"/>
          <a:stretch>
            <a:fillRect/>
          </a:stretch>
        </p:blipFill>
        <p:spPr>
          <a:xfrm>
            <a:off x="0" y="6356350"/>
            <a:ext cx="2498169" cy="539444"/>
          </a:xfrm>
          <a:prstGeom prst="rect">
            <a:avLst/>
          </a:prstGeom>
        </p:spPr>
      </p:pic>
    </p:spTree>
    <p:extLst>
      <p:ext uri="{BB962C8B-B14F-4D97-AF65-F5344CB8AC3E}">
        <p14:creationId xmlns:p14="http://schemas.microsoft.com/office/powerpoint/2010/main" val="8076749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B82C2-E18C-514E-86C3-261CFBD1BC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709FC63-74B2-5F4D-A146-B1ABDDC52B2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2AA595-7E34-BD4B-B4F2-466C45CC92CF}"/>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5" name="Footer Placeholder 4">
            <a:extLst>
              <a:ext uri="{FF2B5EF4-FFF2-40B4-BE49-F238E27FC236}">
                <a16:creationId xmlns:a16="http://schemas.microsoft.com/office/drawing/2014/main" id="{13CC65BE-7BB6-9C47-934D-843C1E48116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E3FECF-BBEC-0F49-936B-E6569357F486}"/>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2943120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6913-43DA-D74E-839F-4AFF7FD3241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8BB4CA5-EC5E-C043-AB42-4391E22F834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38A826-C806-B04F-A7BA-7F5D30AD9103}"/>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5" name="Footer Placeholder 4">
            <a:extLst>
              <a:ext uri="{FF2B5EF4-FFF2-40B4-BE49-F238E27FC236}">
                <a16:creationId xmlns:a16="http://schemas.microsoft.com/office/drawing/2014/main" id="{18D9C59F-1D00-5A4A-8B93-60214B985D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CE98FA-A542-C545-B085-795ECD143425}"/>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20272891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059BC-8B79-554B-A086-AF561B54BEA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8E7467B-D11E-4E4D-B94C-E23F6AC3DD5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19733D76-A4A8-D94F-A421-92499B618F49}"/>
              </a:ext>
            </a:extLst>
          </p:cNvPr>
          <p:cNvSpPr>
            <a:spLocks noGrp="1"/>
          </p:cNvSpPr>
          <p:nvPr>
            <p:ph type="ftr" sz="quarter" idx="11"/>
          </p:nvPr>
        </p:nvSpPr>
        <p:spPr/>
        <p:txBody>
          <a:bodyPr/>
          <a:lstStyle/>
          <a:p>
            <a:r>
              <a:rPr lang="en-US" dirty="0"/>
              <a:t>CS 444 – Spring 2019</a:t>
            </a:r>
          </a:p>
        </p:txBody>
      </p:sp>
      <p:sp>
        <p:nvSpPr>
          <p:cNvPr id="6" name="Slide Number Placeholder 5">
            <a:extLst>
              <a:ext uri="{FF2B5EF4-FFF2-40B4-BE49-F238E27FC236}">
                <a16:creationId xmlns:a16="http://schemas.microsoft.com/office/drawing/2014/main" id="{E35AEA21-96BB-8047-B66D-AF08A7AC02D5}"/>
              </a:ext>
            </a:extLst>
          </p:cNvPr>
          <p:cNvSpPr>
            <a:spLocks noGrp="1"/>
          </p:cNvSpPr>
          <p:nvPr>
            <p:ph type="sldNum" sz="quarter" idx="12"/>
          </p:nvPr>
        </p:nvSpPr>
        <p:spPr/>
        <p:txBody>
          <a:bodyPr/>
          <a:lstStyle/>
          <a:p>
            <a:fld id="{2FBE9FE5-B1FE-D34A-9F6B-9382BD8E23AD}" type="slidenum">
              <a:rPr lang="en-US" smtClean="0"/>
              <a:t>‹#›</a:t>
            </a:fld>
            <a:endParaRPr lang="en-US"/>
          </a:p>
        </p:txBody>
      </p:sp>
      <p:pic>
        <p:nvPicPr>
          <p:cNvPr id="7" name="Picture 6">
            <a:extLst>
              <a:ext uri="{FF2B5EF4-FFF2-40B4-BE49-F238E27FC236}">
                <a16:creationId xmlns:a16="http://schemas.microsoft.com/office/drawing/2014/main" id="{2FDB9B81-DCEE-5043-A152-67414DBF08E0}"/>
              </a:ext>
            </a:extLst>
          </p:cNvPr>
          <p:cNvPicPr>
            <a:picLocks noChangeAspect="1"/>
          </p:cNvPicPr>
          <p:nvPr userDrawn="1"/>
        </p:nvPicPr>
        <p:blipFill>
          <a:blip r:embed="rId2"/>
          <a:stretch>
            <a:fillRect/>
          </a:stretch>
        </p:blipFill>
        <p:spPr>
          <a:xfrm>
            <a:off x="0" y="6356350"/>
            <a:ext cx="2498169" cy="539444"/>
          </a:xfrm>
          <a:prstGeom prst="rect">
            <a:avLst/>
          </a:prstGeom>
        </p:spPr>
      </p:pic>
    </p:spTree>
    <p:extLst>
      <p:ext uri="{BB962C8B-B14F-4D97-AF65-F5344CB8AC3E}">
        <p14:creationId xmlns:p14="http://schemas.microsoft.com/office/powerpoint/2010/main" val="8652342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61E66-5440-A84B-AF4E-3E58A430919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F4414DB-D92B-9840-A4D7-B474FD7FA2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725CD5C-BBA1-6443-A582-EAC3E07E4015}"/>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5" name="Footer Placeholder 4">
            <a:extLst>
              <a:ext uri="{FF2B5EF4-FFF2-40B4-BE49-F238E27FC236}">
                <a16:creationId xmlns:a16="http://schemas.microsoft.com/office/drawing/2014/main" id="{A2922053-D721-B44D-9FAF-12CD486F7A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5ACD55-B47B-8543-968C-57C9AC4206C6}"/>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46475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67078-6153-404A-ADCE-5223503D0A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352580-7BE5-B34F-8B12-F48FC1C36BC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BBF12C-FA93-E84F-B487-32A9BB02A3C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134D947-60D8-2447-A843-BCE6E079895E}"/>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6" name="Footer Placeholder 5">
            <a:extLst>
              <a:ext uri="{FF2B5EF4-FFF2-40B4-BE49-F238E27FC236}">
                <a16:creationId xmlns:a16="http://schemas.microsoft.com/office/drawing/2014/main" id="{49057041-FF86-2F44-ACB1-6295A2E584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3F616A-2007-FD43-9042-99B222AD225F}"/>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752342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FD63B-9ED2-9A49-87CC-99B2344E21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D5FDAF6-BF09-5145-A08B-C82C4B989D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606789E-A5B9-CD40-BD86-19C7A7B91CF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884A36-E126-9543-A28B-6A0890652E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EE2F21F-D3F3-D546-A0BC-D61CDBB8F7E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0C6C82-1813-5D4C-B602-A27D680041C0}"/>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8" name="Footer Placeholder 7">
            <a:extLst>
              <a:ext uri="{FF2B5EF4-FFF2-40B4-BE49-F238E27FC236}">
                <a16:creationId xmlns:a16="http://schemas.microsoft.com/office/drawing/2014/main" id="{44BE4171-468C-1F45-ABCC-5604503CA4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E86F036-6598-CA4A-995C-970BE99718D1}"/>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23475594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52D19-BEAA-6545-9D84-AE244992B69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4239399-390D-F04B-9DE5-525569EE3575}"/>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4" name="Footer Placeholder 3">
            <a:extLst>
              <a:ext uri="{FF2B5EF4-FFF2-40B4-BE49-F238E27FC236}">
                <a16:creationId xmlns:a16="http://schemas.microsoft.com/office/drawing/2014/main" id="{5E9E20C0-3A07-3040-9843-30DE883CFB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EEFC3B-6C47-F74D-9D39-B7A919D599FC}"/>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7639258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FAAE581-8D96-6741-BD5F-25300590F677}"/>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3" name="Footer Placeholder 2">
            <a:extLst>
              <a:ext uri="{FF2B5EF4-FFF2-40B4-BE49-F238E27FC236}">
                <a16:creationId xmlns:a16="http://schemas.microsoft.com/office/drawing/2014/main" id="{F7FBBAB6-6200-4F41-97EA-103E55C99E9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31D92C-75B3-E541-B0E0-DC54E0B93554}"/>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41891865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A6132-5C6C-2049-AEE4-D5A195C39F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1E24278-7BDB-7840-8215-6E8CEB0C3F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988B1E-4F8C-8347-A672-834A370827E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4B6DFA-36C8-CF45-818B-61E37590E465}"/>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6" name="Footer Placeholder 5">
            <a:extLst>
              <a:ext uri="{FF2B5EF4-FFF2-40B4-BE49-F238E27FC236}">
                <a16:creationId xmlns:a16="http://schemas.microsoft.com/office/drawing/2014/main" id="{F54BE88D-2B76-9443-9E72-9D4D99C0F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140066-36EE-8D40-BD91-7421E1A48554}"/>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1040477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A13D9-7D2A-5142-8E59-899CB93E6B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AD066D-9835-3E4C-8C70-AF205FA4DF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EA47F2-4FF5-7644-8624-7CD427E8668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2B5DEE-8710-1B43-836A-3C8802376709}"/>
              </a:ext>
            </a:extLst>
          </p:cNvPr>
          <p:cNvSpPr>
            <a:spLocks noGrp="1"/>
          </p:cNvSpPr>
          <p:nvPr>
            <p:ph type="dt" sz="half" idx="10"/>
          </p:nvPr>
        </p:nvSpPr>
        <p:spPr/>
        <p:txBody>
          <a:bodyPr/>
          <a:lstStyle/>
          <a:p>
            <a:fld id="{FA0851A9-3C6A-0F48-B8DC-4A34E0570A7E}" type="datetimeFigureOut">
              <a:rPr lang="en-US" smtClean="0"/>
              <a:t>4/14/21</a:t>
            </a:fld>
            <a:endParaRPr lang="en-US"/>
          </a:p>
        </p:txBody>
      </p:sp>
      <p:sp>
        <p:nvSpPr>
          <p:cNvPr id="6" name="Footer Placeholder 5">
            <a:extLst>
              <a:ext uri="{FF2B5EF4-FFF2-40B4-BE49-F238E27FC236}">
                <a16:creationId xmlns:a16="http://schemas.microsoft.com/office/drawing/2014/main" id="{BB3F8D74-BD04-124F-94D4-8A55A8E570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C62E51-737B-3943-BDD7-F5E07EDC3F90}"/>
              </a:ext>
            </a:extLst>
          </p:cNvPr>
          <p:cNvSpPr>
            <a:spLocks noGrp="1"/>
          </p:cNvSpPr>
          <p:nvPr>
            <p:ph type="sldNum" sz="quarter" idx="12"/>
          </p:nvPr>
        </p:nvSpPr>
        <p:spPr/>
        <p:txBody>
          <a:bodyPr/>
          <a:lstStyle/>
          <a:p>
            <a:fld id="{2FBE9FE5-B1FE-D34A-9F6B-9382BD8E23AD}" type="slidenum">
              <a:rPr lang="en-US" smtClean="0"/>
              <a:t>‹#›</a:t>
            </a:fld>
            <a:endParaRPr lang="en-US"/>
          </a:p>
        </p:txBody>
      </p:sp>
    </p:spTree>
    <p:extLst>
      <p:ext uri="{BB962C8B-B14F-4D97-AF65-F5344CB8AC3E}">
        <p14:creationId xmlns:p14="http://schemas.microsoft.com/office/powerpoint/2010/main" val="4268543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26D9CE-D1A9-0347-85B7-5018CFFCD8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E41459-7B43-B848-A136-3ADDA0D1FD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51887A-4D59-3341-95C3-CD02A174EFF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0851A9-3C6A-0F48-B8DC-4A34E0570A7E}" type="datetimeFigureOut">
              <a:rPr lang="en-US" smtClean="0"/>
              <a:t>4/14/21</a:t>
            </a:fld>
            <a:endParaRPr lang="en-US"/>
          </a:p>
        </p:txBody>
      </p:sp>
      <p:sp>
        <p:nvSpPr>
          <p:cNvPr id="5" name="Footer Placeholder 4">
            <a:extLst>
              <a:ext uri="{FF2B5EF4-FFF2-40B4-BE49-F238E27FC236}">
                <a16:creationId xmlns:a16="http://schemas.microsoft.com/office/drawing/2014/main" id="{831E6E18-2BA3-8A42-AE00-7337CE37022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CCAA5D-375C-2546-AB92-496E11C689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BE9FE5-B1FE-D34A-9F6B-9382BD8E23AD}" type="slidenum">
              <a:rPr lang="en-US" smtClean="0"/>
              <a:t>‹#›</a:t>
            </a:fld>
            <a:endParaRPr lang="en-US"/>
          </a:p>
        </p:txBody>
      </p:sp>
    </p:spTree>
    <p:extLst>
      <p:ext uri="{BB962C8B-B14F-4D97-AF65-F5344CB8AC3E}">
        <p14:creationId xmlns:p14="http://schemas.microsoft.com/office/powerpoint/2010/main" val="18845755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328C4-E25A-B445-8EFF-7458B8A1B1D9}"/>
              </a:ext>
            </a:extLst>
          </p:cNvPr>
          <p:cNvSpPr>
            <a:spLocks noGrp="1"/>
          </p:cNvSpPr>
          <p:nvPr>
            <p:ph type="ctrTitle"/>
          </p:nvPr>
        </p:nvSpPr>
        <p:spPr>
          <a:xfrm>
            <a:off x="0" y="25172"/>
            <a:ext cx="12192000" cy="1655763"/>
          </a:xfrm>
        </p:spPr>
        <p:txBody>
          <a:bodyPr>
            <a:normAutofit/>
          </a:bodyPr>
          <a:lstStyle/>
          <a:p>
            <a:r>
              <a:rPr lang="en-US" sz="4800" dirty="0"/>
              <a:t>Artificial </a:t>
            </a:r>
            <a:br>
              <a:rPr lang="en-US" sz="4800" dirty="0"/>
            </a:br>
            <a:r>
              <a:rPr lang="en-US" sz="4800" dirty="0"/>
              <a:t>Intelligence</a:t>
            </a:r>
          </a:p>
        </p:txBody>
      </p:sp>
      <p:sp>
        <p:nvSpPr>
          <p:cNvPr id="3" name="Subtitle 2">
            <a:extLst>
              <a:ext uri="{FF2B5EF4-FFF2-40B4-BE49-F238E27FC236}">
                <a16:creationId xmlns:a16="http://schemas.microsoft.com/office/drawing/2014/main" id="{B3E91C0F-1516-D942-B08D-B0EEED0EDA0E}"/>
              </a:ext>
            </a:extLst>
          </p:cNvPr>
          <p:cNvSpPr>
            <a:spLocks noGrp="1"/>
          </p:cNvSpPr>
          <p:nvPr>
            <p:ph type="subTitle" idx="1"/>
          </p:nvPr>
        </p:nvSpPr>
        <p:spPr>
          <a:xfrm>
            <a:off x="3742803" y="5176799"/>
            <a:ext cx="4521200" cy="1655762"/>
          </a:xfrm>
        </p:spPr>
        <p:txBody>
          <a:bodyPr>
            <a:noAutofit/>
          </a:bodyPr>
          <a:lstStyle/>
          <a:p>
            <a:r>
              <a:rPr lang="en-US" sz="2200" dirty="0"/>
              <a:t>CS 444 – Spring 2021</a:t>
            </a:r>
          </a:p>
          <a:p>
            <a:r>
              <a:rPr lang="en-US" sz="2200" dirty="0"/>
              <a:t>Dr. Kevin Molloy</a:t>
            </a:r>
          </a:p>
          <a:p>
            <a:r>
              <a:rPr lang="en-US" sz="2200" dirty="0"/>
              <a:t>Department of Computer Science</a:t>
            </a:r>
          </a:p>
          <a:p>
            <a:r>
              <a:rPr lang="en-US" sz="2200" dirty="0"/>
              <a:t>James Madison University</a:t>
            </a:r>
          </a:p>
        </p:txBody>
      </p:sp>
      <p:pic>
        <p:nvPicPr>
          <p:cNvPr id="6" name="Picture 5">
            <a:extLst>
              <a:ext uri="{FF2B5EF4-FFF2-40B4-BE49-F238E27FC236}">
                <a16:creationId xmlns:a16="http://schemas.microsoft.com/office/drawing/2014/main" id="{C80B060D-421A-4941-A1CD-F9539C034B66}"/>
              </a:ext>
            </a:extLst>
          </p:cNvPr>
          <p:cNvPicPr>
            <a:picLocks noChangeAspect="1"/>
          </p:cNvPicPr>
          <p:nvPr/>
        </p:nvPicPr>
        <p:blipFill>
          <a:blip r:embed="rId3"/>
          <a:stretch>
            <a:fillRect/>
          </a:stretch>
        </p:blipFill>
        <p:spPr>
          <a:xfrm>
            <a:off x="10051205" y="300277"/>
            <a:ext cx="1554768" cy="1554768"/>
          </a:xfrm>
          <a:prstGeom prst="rect">
            <a:avLst/>
          </a:prstGeom>
        </p:spPr>
      </p:pic>
      <p:pic>
        <p:nvPicPr>
          <p:cNvPr id="7" name="Picture 6">
            <a:extLst>
              <a:ext uri="{FF2B5EF4-FFF2-40B4-BE49-F238E27FC236}">
                <a16:creationId xmlns:a16="http://schemas.microsoft.com/office/drawing/2014/main" id="{87682D3F-E77A-1448-B9F0-1803FE5D77CA}"/>
              </a:ext>
            </a:extLst>
          </p:cNvPr>
          <p:cNvPicPr>
            <a:picLocks noChangeAspect="1"/>
          </p:cNvPicPr>
          <p:nvPr/>
        </p:nvPicPr>
        <p:blipFill>
          <a:blip r:embed="rId4"/>
          <a:stretch>
            <a:fillRect/>
          </a:stretch>
        </p:blipFill>
        <p:spPr>
          <a:xfrm>
            <a:off x="45929" y="150089"/>
            <a:ext cx="1841674" cy="2821288"/>
          </a:xfrm>
          <a:prstGeom prst="rect">
            <a:avLst/>
          </a:prstGeom>
        </p:spPr>
      </p:pic>
      <p:pic>
        <p:nvPicPr>
          <p:cNvPr id="8" name="Picture 7">
            <a:extLst>
              <a:ext uri="{FF2B5EF4-FFF2-40B4-BE49-F238E27FC236}">
                <a16:creationId xmlns:a16="http://schemas.microsoft.com/office/drawing/2014/main" id="{E99356A4-8E34-A645-AA41-C3E432B55EC9}"/>
              </a:ext>
            </a:extLst>
          </p:cNvPr>
          <p:cNvPicPr>
            <a:picLocks noChangeAspect="1"/>
          </p:cNvPicPr>
          <p:nvPr/>
        </p:nvPicPr>
        <p:blipFill>
          <a:blip r:embed="rId5"/>
          <a:stretch>
            <a:fillRect/>
          </a:stretch>
        </p:blipFill>
        <p:spPr>
          <a:xfrm>
            <a:off x="9984375" y="2652352"/>
            <a:ext cx="2065722" cy="1553295"/>
          </a:xfrm>
          <a:prstGeom prst="rect">
            <a:avLst/>
          </a:prstGeom>
        </p:spPr>
      </p:pic>
      <p:sp>
        <p:nvSpPr>
          <p:cNvPr id="9" name="Subtitle 2">
            <a:extLst>
              <a:ext uri="{FF2B5EF4-FFF2-40B4-BE49-F238E27FC236}">
                <a16:creationId xmlns:a16="http://schemas.microsoft.com/office/drawing/2014/main" id="{8CEDD45D-A7F7-014E-9967-E6D61F10F737}"/>
              </a:ext>
            </a:extLst>
          </p:cNvPr>
          <p:cNvSpPr txBox="1">
            <a:spLocks/>
          </p:cNvSpPr>
          <p:nvPr/>
        </p:nvSpPr>
        <p:spPr>
          <a:xfrm>
            <a:off x="9269259" y="6200384"/>
            <a:ext cx="3067789" cy="657616"/>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p>
        </p:txBody>
      </p:sp>
      <p:sp>
        <p:nvSpPr>
          <p:cNvPr id="10" name="TextBox 9">
            <a:extLst>
              <a:ext uri="{FF2B5EF4-FFF2-40B4-BE49-F238E27FC236}">
                <a16:creationId xmlns:a16="http://schemas.microsoft.com/office/drawing/2014/main" id="{4BED1F2F-54E2-A049-9F4B-4FBA8D52FDE1}"/>
              </a:ext>
            </a:extLst>
          </p:cNvPr>
          <p:cNvSpPr txBox="1"/>
          <p:nvPr/>
        </p:nvSpPr>
        <p:spPr>
          <a:xfrm>
            <a:off x="8392438" y="6374494"/>
            <a:ext cx="3614368" cy="488390"/>
          </a:xfrm>
          <a:prstGeom prst="rect">
            <a:avLst/>
          </a:prstGeom>
          <a:noFill/>
        </p:spPr>
        <p:txBody>
          <a:bodyPr wrap="none" rtlCol="0">
            <a:noAutofit/>
          </a:bodyPr>
          <a:lstStyle/>
          <a:p>
            <a:r>
              <a:rPr lang="en-US" sz="1200" dirty="0"/>
              <a:t>Much of this lecture is taken from </a:t>
            </a:r>
          </a:p>
          <a:p>
            <a:r>
              <a:rPr lang="en-US" sz="1200" dirty="0"/>
              <a:t>Dan Klein and Pieter </a:t>
            </a:r>
            <a:r>
              <a:rPr lang="en-US" sz="1200" dirty="0" err="1"/>
              <a:t>Abbeel</a:t>
            </a:r>
            <a:r>
              <a:rPr lang="en-US" sz="1200" dirty="0"/>
              <a:t> AI class at UC Berkeley</a:t>
            </a:r>
          </a:p>
        </p:txBody>
      </p:sp>
      <p:sp>
        <p:nvSpPr>
          <p:cNvPr id="11" name="Title 1">
            <a:extLst>
              <a:ext uri="{FF2B5EF4-FFF2-40B4-BE49-F238E27FC236}">
                <a16:creationId xmlns:a16="http://schemas.microsoft.com/office/drawing/2014/main" id="{99A9A0E1-7083-2D41-BEC7-6F1703AA283A}"/>
              </a:ext>
            </a:extLst>
          </p:cNvPr>
          <p:cNvSpPr txBox="1">
            <a:spLocks/>
          </p:cNvSpPr>
          <p:nvPr/>
        </p:nvSpPr>
        <p:spPr>
          <a:xfrm>
            <a:off x="-185194" y="4205646"/>
            <a:ext cx="12192000" cy="95350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3600" b="1" dirty="0"/>
              <a:t>First Order Logic (part 1)</a:t>
            </a:r>
          </a:p>
        </p:txBody>
      </p:sp>
      <p:pic>
        <p:nvPicPr>
          <p:cNvPr id="5" name="Picture 4" descr="A picture containing background pattern&#10;&#10;Description automatically generated">
            <a:extLst>
              <a:ext uri="{FF2B5EF4-FFF2-40B4-BE49-F238E27FC236}">
                <a16:creationId xmlns:a16="http://schemas.microsoft.com/office/drawing/2014/main" id="{57732851-3BD8-F34E-B5DF-4AC21A729013}"/>
              </a:ext>
            </a:extLst>
          </p:cNvPr>
          <p:cNvPicPr>
            <a:picLocks noChangeAspect="1"/>
          </p:cNvPicPr>
          <p:nvPr/>
        </p:nvPicPr>
        <p:blipFill>
          <a:blip r:embed="rId6"/>
          <a:stretch>
            <a:fillRect/>
          </a:stretch>
        </p:blipFill>
        <p:spPr>
          <a:xfrm>
            <a:off x="4628985" y="1680935"/>
            <a:ext cx="2934030" cy="2903782"/>
          </a:xfrm>
          <a:prstGeom prst="rect">
            <a:avLst/>
          </a:prstGeom>
        </p:spPr>
      </p:pic>
    </p:spTree>
    <p:extLst>
      <p:ext uri="{BB962C8B-B14F-4D97-AF65-F5344CB8AC3E}">
        <p14:creationId xmlns:p14="http://schemas.microsoft.com/office/powerpoint/2010/main" val="3643638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 Chaining Examples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10</a:t>
            </a:fld>
            <a:endParaRPr lang="en-US" dirty="0"/>
          </a:p>
        </p:txBody>
      </p:sp>
      <p:sp>
        <p:nvSpPr>
          <p:cNvPr id="2" name="TextBox 1">
            <a:extLst>
              <a:ext uri="{FF2B5EF4-FFF2-40B4-BE49-F238E27FC236}">
                <a16:creationId xmlns:a16="http://schemas.microsoft.com/office/drawing/2014/main" id="{08DFE17B-C315-2947-A128-AE6C56130E76}"/>
              </a:ext>
            </a:extLst>
          </p:cNvPr>
          <p:cNvSpPr txBox="1"/>
          <p:nvPr/>
        </p:nvSpPr>
        <p:spPr>
          <a:xfrm>
            <a:off x="6875813" y="973777"/>
            <a:ext cx="184731" cy="369332"/>
          </a:xfrm>
          <a:prstGeom prst="rect">
            <a:avLst/>
          </a:prstGeom>
          <a:noFill/>
        </p:spPr>
        <p:txBody>
          <a:bodyPr wrap="none" rtlCol="0">
            <a:spAutoFit/>
          </a:bodyPr>
          <a:lstStyle/>
          <a:p>
            <a:endParaRPr lang="en-US" dirty="0"/>
          </a:p>
        </p:txBody>
      </p:sp>
      <p:pic>
        <p:nvPicPr>
          <p:cNvPr id="8" name="Picture 7">
            <a:extLst>
              <a:ext uri="{FF2B5EF4-FFF2-40B4-BE49-F238E27FC236}">
                <a16:creationId xmlns:a16="http://schemas.microsoft.com/office/drawing/2014/main" id="{F5A99C57-7FC1-FF4F-B34B-0B9742953535}"/>
              </a:ext>
            </a:extLst>
          </p:cNvPr>
          <p:cNvPicPr>
            <a:picLocks noChangeAspect="1"/>
          </p:cNvPicPr>
          <p:nvPr/>
        </p:nvPicPr>
        <p:blipFill>
          <a:blip r:embed="rId2"/>
          <a:stretch>
            <a:fillRect/>
          </a:stretch>
        </p:blipFill>
        <p:spPr>
          <a:xfrm>
            <a:off x="1335024" y="1316736"/>
            <a:ext cx="9865895" cy="4498848"/>
          </a:xfrm>
          <a:prstGeom prst="rect">
            <a:avLst/>
          </a:prstGeom>
        </p:spPr>
      </p:pic>
    </p:spTree>
    <p:extLst>
      <p:ext uri="{BB962C8B-B14F-4D97-AF65-F5344CB8AC3E}">
        <p14:creationId xmlns:p14="http://schemas.microsoft.com/office/powerpoint/2010/main" val="14677541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 Chaining Examples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11</a:t>
            </a:fld>
            <a:endParaRPr lang="en-US" dirty="0"/>
          </a:p>
        </p:txBody>
      </p:sp>
      <p:sp>
        <p:nvSpPr>
          <p:cNvPr id="2" name="TextBox 1">
            <a:extLst>
              <a:ext uri="{FF2B5EF4-FFF2-40B4-BE49-F238E27FC236}">
                <a16:creationId xmlns:a16="http://schemas.microsoft.com/office/drawing/2014/main" id="{08DFE17B-C315-2947-A128-AE6C56130E76}"/>
              </a:ext>
            </a:extLst>
          </p:cNvPr>
          <p:cNvSpPr txBox="1"/>
          <p:nvPr/>
        </p:nvSpPr>
        <p:spPr>
          <a:xfrm>
            <a:off x="6875813" y="973777"/>
            <a:ext cx="184731" cy="369332"/>
          </a:xfrm>
          <a:prstGeom prst="rect">
            <a:avLst/>
          </a:prstGeom>
          <a:noFill/>
        </p:spPr>
        <p:txBody>
          <a:bodyPr wrap="none" rtlCol="0">
            <a:spAutoFit/>
          </a:bodyPr>
          <a:lstStyle/>
          <a:p>
            <a:endParaRPr lang="en-US" dirty="0"/>
          </a:p>
        </p:txBody>
      </p:sp>
      <p:pic>
        <p:nvPicPr>
          <p:cNvPr id="10" name="Picture 9">
            <a:extLst>
              <a:ext uri="{FF2B5EF4-FFF2-40B4-BE49-F238E27FC236}">
                <a16:creationId xmlns:a16="http://schemas.microsoft.com/office/drawing/2014/main" id="{B127E0D5-2776-F14B-9154-2F4D439A2C4F}"/>
              </a:ext>
            </a:extLst>
          </p:cNvPr>
          <p:cNvPicPr>
            <a:picLocks noChangeAspect="1"/>
          </p:cNvPicPr>
          <p:nvPr/>
        </p:nvPicPr>
        <p:blipFill>
          <a:blip r:embed="rId2"/>
          <a:stretch>
            <a:fillRect/>
          </a:stretch>
        </p:blipFill>
        <p:spPr>
          <a:xfrm>
            <a:off x="1335024" y="1316736"/>
            <a:ext cx="9865895" cy="4498848"/>
          </a:xfrm>
          <a:prstGeom prst="rect">
            <a:avLst/>
          </a:prstGeom>
        </p:spPr>
      </p:pic>
    </p:spTree>
    <p:extLst>
      <p:ext uri="{BB962C8B-B14F-4D97-AF65-F5344CB8AC3E}">
        <p14:creationId xmlns:p14="http://schemas.microsoft.com/office/powerpoint/2010/main" val="2882958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Similar Problems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12</a:t>
            </a:fld>
            <a:endParaRPr lang="en-US" dirty="0"/>
          </a:p>
        </p:txBody>
      </p:sp>
      <p:pic>
        <p:nvPicPr>
          <p:cNvPr id="5" name="Picture 4">
            <a:extLst>
              <a:ext uri="{FF2B5EF4-FFF2-40B4-BE49-F238E27FC236}">
                <a16:creationId xmlns:a16="http://schemas.microsoft.com/office/drawing/2014/main" id="{D43D6663-6D67-1743-BBB1-440685D9C54E}"/>
              </a:ext>
            </a:extLst>
          </p:cNvPr>
          <p:cNvPicPr>
            <a:picLocks noChangeAspect="1"/>
          </p:cNvPicPr>
          <p:nvPr/>
        </p:nvPicPr>
        <p:blipFill>
          <a:blip r:embed="rId2"/>
          <a:stretch>
            <a:fillRect/>
          </a:stretch>
        </p:blipFill>
        <p:spPr>
          <a:xfrm>
            <a:off x="1335024" y="1316736"/>
            <a:ext cx="9865895" cy="4498848"/>
          </a:xfrm>
          <a:prstGeom prst="rect">
            <a:avLst/>
          </a:prstGeom>
        </p:spPr>
      </p:pic>
    </p:spTree>
    <p:extLst>
      <p:ext uri="{BB962C8B-B14F-4D97-AF65-F5344CB8AC3E}">
        <p14:creationId xmlns:p14="http://schemas.microsoft.com/office/powerpoint/2010/main" val="1990661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 Chaining Examples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13</a:t>
            </a:fld>
            <a:endParaRPr lang="en-US" dirty="0"/>
          </a:p>
        </p:txBody>
      </p:sp>
      <p:sp>
        <p:nvSpPr>
          <p:cNvPr id="2" name="TextBox 1">
            <a:extLst>
              <a:ext uri="{FF2B5EF4-FFF2-40B4-BE49-F238E27FC236}">
                <a16:creationId xmlns:a16="http://schemas.microsoft.com/office/drawing/2014/main" id="{08DFE17B-C315-2947-A128-AE6C56130E76}"/>
              </a:ext>
            </a:extLst>
          </p:cNvPr>
          <p:cNvSpPr txBox="1"/>
          <p:nvPr/>
        </p:nvSpPr>
        <p:spPr>
          <a:xfrm>
            <a:off x="6875813" y="973777"/>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998655CE-A21D-3745-BED0-3B2FCFE89FEC}"/>
              </a:ext>
            </a:extLst>
          </p:cNvPr>
          <p:cNvSpPr txBox="1"/>
          <p:nvPr/>
        </p:nvSpPr>
        <p:spPr>
          <a:xfrm>
            <a:off x="5415148" y="2149434"/>
            <a:ext cx="184731" cy="369332"/>
          </a:xfrm>
          <a:prstGeom prst="rect">
            <a:avLst/>
          </a:prstGeom>
          <a:noFill/>
        </p:spPr>
        <p:txBody>
          <a:bodyPr wrap="none" rtlCol="0">
            <a:spAutoFit/>
          </a:bodyPr>
          <a:lstStyle/>
          <a:p>
            <a:endParaRPr lang="en-US" dirty="0"/>
          </a:p>
        </p:txBody>
      </p:sp>
      <p:pic>
        <p:nvPicPr>
          <p:cNvPr id="8" name="Picture 7">
            <a:extLst>
              <a:ext uri="{FF2B5EF4-FFF2-40B4-BE49-F238E27FC236}">
                <a16:creationId xmlns:a16="http://schemas.microsoft.com/office/drawing/2014/main" id="{347F3AB5-9233-0648-AB51-B7A775CFD238}"/>
              </a:ext>
            </a:extLst>
          </p:cNvPr>
          <p:cNvPicPr>
            <a:picLocks noChangeAspect="1"/>
          </p:cNvPicPr>
          <p:nvPr/>
        </p:nvPicPr>
        <p:blipFill>
          <a:blip r:embed="rId2"/>
          <a:stretch>
            <a:fillRect/>
          </a:stretch>
        </p:blipFill>
        <p:spPr>
          <a:xfrm>
            <a:off x="1335024" y="1316736"/>
            <a:ext cx="9865895" cy="4498848"/>
          </a:xfrm>
          <a:prstGeom prst="rect">
            <a:avLst/>
          </a:prstGeom>
        </p:spPr>
      </p:pic>
    </p:spTree>
    <p:extLst>
      <p:ext uri="{BB962C8B-B14F-4D97-AF65-F5344CB8AC3E}">
        <p14:creationId xmlns:p14="http://schemas.microsoft.com/office/powerpoint/2010/main" val="531631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 Chaining Examples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14</a:t>
            </a:fld>
            <a:endParaRPr lang="en-US" dirty="0"/>
          </a:p>
        </p:txBody>
      </p:sp>
      <p:sp>
        <p:nvSpPr>
          <p:cNvPr id="2" name="TextBox 1">
            <a:extLst>
              <a:ext uri="{FF2B5EF4-FFF2-40B4-BE49-F238E27FC236}">
                <a16:creationId xmlns:a16="http://schemas.microsoft.com/office/drawing/2014/main" id="{08DFE17B-C315-2947-A128-AE6C56130E76}"/>
              </a:ext>
            </a:extLst>
          </p:cNvPr>
          <p:cNvSpPr txBox="1"/>
          <p:nvPr/>
        </p:nvSpPr>
        <p:spPr>
          <a:xfrm>
            <a:off x="6875813" y="973777"/>
            <a:ext cx="184731" cy="369332"/>
          </a:xfrm>
          <a:prstGeom prst="rect">
            <a:avLst/>
          </a:prstGeom>
          <a:noFill/>
        </p:spPr>
        <p:txBody>
          <a:bodyPr wrap="none" rtlCol="0">
            <a:spAutoFit/>
          </a:bodyPr>
          <a:lstStyle/>
          <a:p>
            <a:endParaRPr lang="en-US" dirty="0"/>
          </a:p>
        </p:txBody>
      </p:sp>
      <p:sp>
        <p:nvSpPr>
          <p:cNvPr id="3" name="TextBox 2">
            <a:extLst>
              <a:ext uri="{FF2B5EF4-FFF2-40B4-BE49-F238E27FC236}">
                <a16:creationId xmlns:a16="http://schemas.microsoft.com/office/drawing/2014/main" id="{998655CE-A21D-3745-BED0-3B2FCFE89FEC}"/>
              </a:ext>
            </a:extLst>
          </p:cNvPr>
          <p:cNvSpPr txBox="1"/>
          <p:nvPr/>
        </p:nvSpPr>
        <p:spPr>
          <a:xfrm>
            <a:off x="5415148" y="2149434"/>
            <a:ext cx="184731" cy="369332"/>
          </a:xfrm>
          <a:prstGeom prst="rect">
            <a:avLst/>
          </a:prstGeom>
          <a:noFill/>
        </p:spPr>
        <p:txBody>
          <a:bodyPr wrap="none" rtlCol="0">
            <a:spAutoFit/>
          </a:bodyPr>
          <a:lstStyle/>
          <a:p>
            <a:endParaRPr lang="en-US" dirty="0"/>
          </a:p>
        </p:txBody>
      </p:sp>
      <p:pic>
        <p:nvPicPr>
          <p:cNvPr id="10" name="Picture 9">
            <a:extLst>
              <a:ext uri="{FF2B5EF4-FFF2-40B4-BE49-F238E27FC236}">
                <a16:creationId xmlns:a16="http://schemas.microsoft.com/office/drawing/2014/main" id="{27E3456C-0B3E-0D47-896C-8C923D97ABFF}"/>
              </a:ext>
            </a:extLst>
          </p:cNvPr>
          <p:cNvPicPr>
            <a:picLocks noChangeAspect="1"/>
          </p:cNvPicPr>
          <p:nvPr/>
        </p:nvPicPr>
        <p:blipFill>
          <a:blip r:embed="rId2"/>
          <a:stretch>
            <a:fillRect/>
          </a:stretch>
        </p:blipFill>
        <p:spPr>
          <a:xfrm>
            <a:off x="1335024" y="1316736"/>
            <a:ext cx="9865895" cy="4498848"/>
          </a:xfrm>
          <a:prstGeom prst="rect">
            <a:avLst/>
          </a:prstGeom>
        </p:spPr>
      </p:pic>
    </p:spTree>
    <p:extLst>
      <p:ext uri="{BB962C8B-B14F-4D97-AF65-F5344CB8AC3E}">
        <p14:creationId xmlns:p14="http://schemas.microsoft.com/office/powerpoint/2010/main" val="18663123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Backward-Chaining</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15</a:t>
            </a:fld>
            <a:endParaRPr lang="en-US" dirty="0"/>
          </a:p>
        </p:txBody>
      </p:sp>
      <p:sp>
        <p:nvSpPr>
          <p:cNvPr id="5" name="Content Placeholder 2">
            <a:extLst>
              <a:ext uri="{FF2B5EF4-FFF2-40B4-BE49-F238E27FC236}">
                <a16:creationId xmlns:a16="http://schemas.microsoft.com/office/drawing/2014/main" id="{7DB9F483-6B84-9B47-9CFF-87FD6B099D7C}"/>
              </a:ext>
            </a:extLst>
          </p:cNvPr>
          <p:cNvSpPr txBox="1">
            <a:spLocks/>
          </p:cNvSpPr>
          <p:nvPr/>
        </p:nvSpPr>
        <p:spPr>
          <a:xfrm>
            <a:off x="633046" y="1023214"/>
            <a:ext cx="11359662" cy="19075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Depth-first recursive proof search: space is linear in size of proof (good)</a:t>
            </a:r>
          </a:p>
          <a:p>
            <a:pPr marL="0" indent="0">
              <a:buNone/>
            </a:pPr>
            <a:endParaRPr lang="en-US" dirty="0"/>
          </a:p>
          <a:p>
            <a:pPr marL="0" indent="0">
              <a:buNone/>
            </a:pPr>
            <a:r>
              <a:rPr lang="en-US" dirty="0"/>
              <a:t>But, incomplete because of infinite loops (can be fixed) as we will see soon.</a:t>
            </a:r>
          </a:p>
        </p:txBody>
      </p:sp>
    </p:spTree>
    <p:extLst>
      <p:ext uri="{BB962C8B-B14F-4D97-AF65-F5344CB8AC3E}">
        <p14:creationId xmlns:p14="http://schemas.microsoft.com/office/powerpoint/2010/main" val="11455460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Similar Problems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16</a:t>
            </a:fld>
            <a:endParaRPr lang="en-US" dirty="0"/>
          </a:p>
        </p:txBody>
      </p:sp>
      <p:sp>
        <p:nvSpPr>
          <p:cNvPr id="6" name="Content Placeholder 2">
            <a:extLst>
              <a:ext uri="{FF2B5EF4-FFF2-40B4-BE49-F238E27FC236}">
                <a16:creationId xmlns:a16="http://schemas.microsoft.com/office/drawing/2014/main" id="{BD207A62-281D-C443-84DF-78829C53B98E}"/>
              </a:ext>
            </a:extLst>
          </p:cNvPr>
          <p:cNvSpPr txBox="1">
            <a:spLocks/>
          </p:cNvSpPr>
          <p:nvPr/>
        </p:nvSpPr>
        <p:spPr>
          <a:xfrm>
            <a:off x="5264727" y="1238340"/>
            <a:ext cx="6409317" cy="19075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Diff(</a:t>
            </a:r>
            <a:r>
              <a:rPr lang="en-US" dirty="0" err="1"/>
              <a:t>wa</a:t>
            </a:r>
            <a:r>
              <a:rPr lang="en-US" dirty="0"/>
              <a:t>, </a:t>
            </a:r>
            <a:r>
              <a:rPr lang="en-US" dirty="0" err="1"/>
              <a:t>nt</a:t>
            </a:r>
            <a:r>
              <a:rPr lang="en-US" dirty="0"/>
              <a:t>) ∧ Diff(</a:t>
            </a:r>
            <a:r>
              <a:rPr lang="en-US" dirty="0" err="1"/>
              <a:t>wa</a:t>
            </a:r>
            <a:r>
              <a:rPr lang="en-US" dirty="0"/>
              <a:t>, </a:t>
            </a:r>
            <a:r>
              <a:rPr lang="en-US" dirty="0" err="1"/>
              <a:t>sa</a:t>
            </a:r>
            <a:r>
              <a:rPr lang="en-US" dirty="0"/>
              <a:t>) ∧ Diff(</a:t>
            </a:r>
            <a:r>
              <a:rPr lang="en-US" dirty="0" err="1"/>
              <a:t>nt</a:t>
            </a:r>
            <a:r>
              <a:rPr lang="en-US" dirty="0"/>
              <a:t>, q) ∧ Diff(</a:t>
            </a:r>
            <a:r>
              <a:rPr lang="en-US" dirty="0" err="1"/>
              <a:t>nt</a:t>
            </a:r>
            <a:r>
              <a:rPr lang="en-US" dirty="0"/>
              <a:t>, </a:t>
            </a:r>
            <a:r>
              <a:rPr lang="en-US" dirty="0" err="1"/>
              <a:t>sa</a:t>
            </a:r>
            <a:r>
              <a:rPr lang="en-US" dirty="0"/>
              <a:t>) ∧ Diff(q, </a:t>
            </a:r>
            <a:r>
              <a:rPr lang="en-US" dirty="0" err="1"/>
              <a:t>nsw</a:t>
            </a:r>
            <a:r>
              <a:rPr lang="en-US" dirty="0"/>
              <a:t>) ∧ Diff(q, </a:t>
            </a:r>
            <a:r>
              <a:rPr lang="en-US" dirty="0" err="1"/>
              <a:t>sa</a:t>
            </a:r>
            <a:r>
              <a:rPr lang="en-US" dirty="0"/>
              <a:t>) ∧ Diff(</a:t>
            </a:r>
            <a:r>
              <a:rPr lang="en-US" dirty="0" err="1"/>
              <a:t>nsw</a:t>
            </a:r>
            <a:r>
              <a:rPr lang="en-US" dirty="0"/>
              <a:t>, v) ∧ Diff(</a:t>
            </a:r>
            <a:r>
              <a:rPr lang="en-US" dirty="0" err="1"/>
              <a:t>nsw</a:t>
            </a:r>
            <a:r>
              <a:rPr lang="en-US" dirty="0"/>
              <a:t>, </a:t>
            </a:r>
            <a:r>
              <a:rPr lang="en-US" dirty="0" err="1"/>
              <a:t>sa</a:t>
            </a:r>
            <a:r>
              <a:rPr lang="en-US" dirty="0"/>
              <a:t>) ∧ Diff(v, </a:t>
            </a:r>
            <a:r>
              <a:rPr lang="en-US" dirty="0" err="1"/>
              <a:t>sa</a:t>
            </a:r>
            <a:r>
              <a:rPr lang="en-US" dirty="0"/>
              <a:t>)</a:t>
            </a:r>
          </a:p>
          <a:p>
            <a:pPr marL="0" indent="0">
              <a:buNone/>
            </a:pPr>
            <a:r>
              <a:rPr lang="en-US" dirty="0"/>
              <a:t>	⟹ Colorable()</a:t>
            </a:r>
          </a:p>
        </p:txBody>
      </p:sp>
      <p:pic>
        <p:nvPicPr>
          <p:cNvPr id="8" name="Picture 7">
            <a:extLst>
              <a:ext uri="{FF2B5EF4-FFF2-40B4-BE49-F238E27FC236}">
                <a16:creationId xmlns:a16="http://schemas.microsoft.com/office/drawing/2014/main" id="{B416D965-561E-E341-8C59-A5BD1E0F14C8}"/>
              </a:ext>
            </a:extLst>
          </p:cNvPr>
          <p:cNvPicPr>
            <a:picLocks noChangeAspect="1"/>
          </p:cNvPicPr>
          <p:nvPr/>
        </p:nvPicPr>
        <p:blipFill>
          <a:blip r:embed="rId2"/>
          <a:stretch>
            <a:fillRect/>
          </a:stretch>
        </p:blipFill>
        <p:spPr>
          <a:xfrm>
            <a:off x="395254" y="1114454"/>
            <a:ext cx="4503784" cy="3954026"/>
          </a:xfrm>
          <a:prstGeom prst="rect">
            <a:avLst/>
          </a:prstGeom>
        </p:spPr>
      </p:pic>
      <p:sp>
        <p:nvSpPr>
          <p:cNvPr id="10" name="Content Placeholder 2">
            <a:extLst>
              <a:ext uri="{FF2B5EF4-FFF2-40B4-BE49-F238E27FC236}">
                <a16:creationId xmlns:a16="http://schemas.microsoft.com/office/drawing/2014/main" id="{AA6E9A2D-AE1B-5046-A964-941C5E51AE03}"/>
              </a:ext>
            </a:extLst>
          </p:cNvPr>
          <p:cNvSpPr txBox="1">
            <a:spLocks/>
          </p:cNvSpPr>
          <p:nvPr/>
        </p:nvSpPr>
        <p:spPr>
          <a:xfrm>
            <a:off x="5264726" y="4004986"/>
            <a:ext cx="6409317" cy="19075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Colorable() is inferred </a:t>
            </a:r>
            <a:r>
              <a:rPr lang="en-US" dirty="0" err="1"/>
              <a:t>iff</a:t>
            </a:r>
            <a:r>
              <a:rPr lang="en-US" dirty="0"/>
              <a:t> the CSP has a solution.  CSPs include 3SAT as a special case, hence, matching is NP-Hard.</a:t>
            </a:r>
          </a:p>
        </p:txBody>
      </p:sp>
    </p:spTree>
    <p:extLst>
      <p:ext uri="{BB962C8B-B14F-4D97-AF65-F5344CB8AC3E}">
        <p14:creationId xmlns:p14="http://schemas.microsoft.com/office/powerpoint/2010/main" val="29998447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Resolution – Removing UI </a:t>
            </a:r>
            <a:r>
              <a:rPr lang="en-US" sz="3600" dirty="0"/>
              <a:t>(∀)</a:t>
            </a:r>
            <a:r>
              <a:rPr lang="en-US" sz="3600" dirty="0">
                <a:latin typeface="Calibri" panose="020F0502020204030204" pitchFamily="34" charset="0"/>
                <a:cs typeface="Calibri" panose="020F0502020204030204" pitchFamily="34" charset="0"/>
              </a:rPr>
              <a:t> </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17</a:t>
            </a:fld>
            <a:endParaRPr lang="en-US" dirty="0"/>
          </a:p>
        </p:txBody>
      </p:sp>
      <p:sp>
        <p:nvSpPr>
          <p:cNvPr id="6" name="Content Placeholder 2">
            <a:extLst>
              <a:ext uri="{FF2B5EF4-FFF2-40B4-BE49-F238E27FC236}">
                <a16:creationId xmlns:a16="http://schemas.microsoft.com/office/drawing/2014/main" id="{7B74EC9C-F802-DA4E-94D8-F8BFCEA7EBCF}"/>
              </a:ext>
            </a:extLst>
          </p:cNvPr>
          <p:cNvSpPr txBox="1">
            <a:spLocks/>
          </p:cNvSpPr>
          <p:nvPr/>
        </p:nvSpPr>
        <p:spPr>
          <a:xfrm>
            <a:off x="209550" y="2608739"/>
            <a:ext cx="11175828" cy="111919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Since we know how to do unification with variables, we can simply drop the UI terms.</a:t>
            </a:r>
          </a:p>
          <a:p>
            <a:pPr marL="0" indent="0">
              <a:buNone/>
            </a:pPr>
            <a:r>
              <a:rPr lang="en-US" sz="2400" dirty="0"/>
              <a:t>	American(x) ∧ Weapon(y) ∧ Sell(x, y, z) ∧ Hostile (z) ⟹ Criminal(x)</a:t>
            </a:r>
          </a:p>
          <a:p>
            <a:pPr marL="0" indent="0">
              <a:buNone/>
            </a:pPr>
            <a:r>
              <a:rPr lang="en-US" sz="2400" dirty="0"/>
              <a:t>Convert to CNF:</a:t>
            </a:r>
          </a:p>
          <a:p>
            <a:pPr marL="0" indent="0">
              <a:buNone/>
            </a:pPr>
            <a:r>
              <a:rPr lang="en-US" sz="2400" dirty="0"/>
              <a:t>	¬(American(x) ∧ Weapon(y) ∧ Sell(x, y, z) ∧ Hostile (z)) ∨ Criminal(x)</a:t>
            </a:r>
          </a:p>
          <a:p>
            <a:pPr marL="0" indent="0">
              <a:buNone/>
            </a:pPr>
            <a:r>
              <a:rPr lang="en-US" sz="2400" dirty="0"/>
              <a:t>	¬American(x) ∨ ¬Weapon(y) ∨ ¬Sell(x, y, z) ∨ ¬Hostile (z) ∨ Criminal(x)</a:t>
            </a:r>
          </a:p>
          <a:p>
            <a:pPr marL="0" indent="0">
              <a:buNone/>
            </a:pPr>
            <a:endParaRPr lang="en-US" sz="2400" dirty="0"/>
          </a:p>
          <a:p>
            <a:pPr marL="0" indent="0">
              <a:buNone/>
            </a:pPr>
            <a:endParaRPr lang="en-US" sz="2400" dirty="0"/>
          </a:p>
          <a:p>
            <a:pPr marL="0" indent="0">
              <a:buNone/>
            </a:pPr>
            <a:endParaRPr lang="en-US" sz="2400" dirty="0"/>
          </a:p>
        </p:txBody>
      </p:sp>
      <p:sp>
        <p:nvSpPr>
          <p:cNvPr id="8" name="Content Placeholder 2">
            <a:extLst>
              <a:ext uri="{FF2B5EF4-FFF2-40B4-BE49-F238E27FC236}">
                <a16:creationId xmlns:a16="http://schemas.microsoft.com/office/drawing/2014/main" id="{6A0EE741-78D0-9F44-A243-958494EB3EB9}"/>
              </a:ext>
            </a:extLst>
          </p:cNvPr>
          <p:cNvSpPr txBox="1">
            <a:spLocks/>
          </p:cNvSpPr>
          <p:nvPr/>
        </p:nvSpPr>
        <p:spPr>
          <a:xfrm>
            <a:off x="209550" y="853854"/>
            <a:ext cx="11488980" cy="16714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9525">
              <a:buNone/>
            </a:pPr>
            <a:r>
              <a:rPr lang="en-US" sz="2400" dirty="0"/>
              <a:t>We need to convert our sentences to CNF (just like propositional logic).</a:t>
            </a:r>
          </a:p>
          <a:p>
            <a:pPr marL="9525" indent="-9525">
              <a:buNone/>
            </a:pPr>
            <a:r>
              <a:rPr lang="en-US" sz="2400" dirty="0"/>
              <a:t>How do we deal with </a:t>
            </a:r>
            <a:r>
              <a:rPr lang="en-US" sz="2400" b="1" dirty="0">
                <a:solidFill>
                  <a:srgbClr val="FF0000"/>
                </a:solidFill>
              </a:rPr>
              <a:t>universal instantiation</a:t>
            </a:r>
            <a:r>
              <a:rPr lang="en-US" sz="2400" dirty="0"/>
              <a:t>: </a:t>
            </a:r>
          </a:p>
          <a:p>
            <a:pPr marL="9525" indent="-9525">
              <a:buNone/>
            </a:pPr>
            <a:r>
              <a:rPr lang="en-US" sz="2400" dirty="0"/>
              <a:t>		∀x American(x) ∧ Weapon(y) ∧ Sell(x, y, z) ∧ Hostile (z) ⟹ Criminal(x)</a:t>
            </a:r>
          </a:p>
          <a:p>
            <a:pPr marL="923925" lvl="2" indent="-9525">
              <a:buNone/>
            </a:pPr>
            <a:endParaRPr lang="en-US" sz="1600" dirty="0"/>
          </a:p>
        </p:txBody>
      </p:sp>
      <p:sp>
        <p:nvSpPr>
          <p:cNvPr id="10" name="Content Placeholder 2">
            <a:extLst>
              <a:ext uri="{FF2B5EF4-FFF2-40B4-BE49-F238E27FC236}">
                <a16:creationId xmlns:a16="http://schemas.microsoft.com/office/drawing/2014/main" id="{CFE074DA-FC6F-AD4E-82D9-C2D6A0695359}"/>
              </a:ext>
            </a:extLst>
          </p:cNvPr>
          <p:cNvSpPr txBox="1">
            <a:spLocks/>
          </p:cNvSpPr>
          <p:nvPr/>
        </p:nvSpPr>
        <p:spPr>
          <a:xfrm>
            <a:off x="0" y="5010944"/>
            <a:ext cx="12192000" cy="182880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And then use Unification to put in constants from the KB.</a:t>
            </a:r>
          </a:p>
          <a:p>
            <a:pPr marL="0" indent="0">
              <a:buNone/>
            </a:pPr>
            <a:r>
              <a:rPr lang="en-US" sz="2400" dirty="0"/>
              <a:t>    ¬American(West) ∨ ¬Weapon(y) ∨ ¬Sell(West, y, z) ∨ ¬Hostile (z) ∨ Criminal(West)       {x/West}</a:t>
            </a:r>
          </a:p>
        </p:txBody>
      </p:sp>
    </p:spTree>
    <p:extLst>
      <p:ext uri="{BB962C8B-B14F-4D97-AF65-F5344CB8AC3E}">
        <p14:creationId xmlns:p14="http://schemas.microsoft.com/office/powerpoint/2010/main" val="287744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Resolution -- Removing Existential </a:t>
            </a:r>
            <a:r>
              <a:rPr lang="en-US" sz="3600" dirty="0" err="1">
                <a:latin typeface="Calibri" panose="020F0502020204030204" pitchFamily="34" charset="0"/>
                <a:cs typeface="Calibri" panose="020F0502020204030204" pitchFamily="34" charset="0"/>
              </a:rPr>
              <a:t>Instantation</a:t>
            </a:r>
            <a:endParaRPr lang="en-US" sz="3600" dirty="0">
              <a:latin typeface="Calibri" panose="020F0502020204030204" pitchFamily="34" charset="0"/>
              <a:cs typeface="Calibri" panose="020F0502020204030204" pitchFamily="34" charset="0"/>
            </a:endParaRP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18</a:t>
            </a:fld>
            <a:endParaRPr lang="en-US" dirty="0"/>
          </a:p>
        </p:txBody>
      </p:sp>
      <p:sp>
        <p:nvSpPr>
          <p:cNvPr id="12" name="Content Placeholder 2">
            <a:extLst>
              <a:ext uri="{FF2B5EF4-FFF2-40B4-BE49-F238E27FC236}">
                <a16:creationId xmlns:a16="http://schemas.microsoft.com/office/drawing/2014/main" id="{5549C292-2499-B34B-9BDB-91E8E35CC9F4}"/>
              </a:ext>
            </a:extLst>
          </p:cNvPr>
          <p:cNvSpPr txBox="1">
            <a:spLocks/>
          </p:cNvSpPr>
          <p:nvPr/>
        </p:nvSpPr>
        <p:spPr>
          <a:xfrm>
            <a:off x="209550" y="2148431"/>
            <a:ext cx="11175828" cy="27135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We know that some object exists that is the crown that is on John’s head.</a:t>
            </a:r>
          </a:p>
          <a:p>
            <a:pPr marL="0" indent="0">
              <a:buNone/>
            </a:pPr>
            <a:r>
              <a:rPr lang="en-US" sz="2400" dirty="0"/>
              <a:t>Thus, we can create a new constant, </a:t>
            </a:r>
            <a:r>
              <a:rPr lang="en-US" sz="2400" i="1" dirty="0"/>
              <a:t>k</a:t>
            </a:r>
            <a:r>
              <a:rPr lang="en-US" sz="2400" dirty="0"/>
              <a:t>, as long as </a:t>
            </a:r>
            <a:r>
              <a:rPr lang="en-US" sz="2400" i="1" dirty="0"/>
              <a:t>k </a:t>
            </a:r>
            <a:r>
              <a:rPr lang="en-US" sz="2400" dirty="0"/>
              <a:t>does not appear anywhere else in the knowledge base.  Thus, we can get:</a:t>
            </a:r>
          </a:p>
          <a:p>
            <a:pPr marL="0" indent="0" algn="ctr">
              <a:buNone/>
            </a:pPr>
            <a:r>
              <a:rPr lang="en-US" sz="2400" dirty="0"/>
              <a:t>Crown(C</a:t>
            </a:r>
            <a:r>
              <a:rPr lang="en-US" sz="2400" baseline="-25000" dirty="0"/>
              <a:t>1</a:t>
            </a:r>
            <a:r>
              <a:rPr lang="en-US" sz="2400" dirty="0"/>
              <a:t>) ∧ </a:t>
            </a:r>
            <a:r>
              <a:rPr lang="en-US" sz="2400" dirty="0" err="1"/>
              <a:t>OnHead</a:t>
            </a:r>
            <a:r>
              <a:rPr lang="en-US" sz="2400" dirty="0"/>
              <a:t>(C</a:t>
            </a:r>
            <a:r>
              <a:rPr lang="en-US" sz="2400" baseline="-25000" dirty="0"/>
              <a:t>1</a:t>
            </a:r>
            <a:r>
              <a:rPr lang="en-US" sz="2400" dirty="0"/>
              <a:t>, John)</a:t>
            </a:r>
          </a:p>
          <a:p>
            <a:pPr marL="0" indent="0" algn="ctr">
              <a:buNone/>
            </a:pPr>
            <a:endParaRPr lang="en-US" sz="2400" dirty="0"/>
          </a:p>
          <a:p>
            <a:pPr marL="0" indent="0">
              <a:buNone/>
            </a:pPr>
            <a:r>
              <a:rPr lang="en-US" sz="2400" dirty="0"/>
              <a:t>This process is called </a:t>
            </a:r>
            <a:r>
              <a:rPr lang="en-US" sz="2400" b="1" dirty="0">
                <a:solidFill>
                  <a:srgbClr val="00B0F0"/>
                </a:solidFill>
              </a:rPr>
              <a:t>Skolemization</a:t>
            </a:r>
            <a:r>
              <a:rPr lang="en-US" sz="2400" dirty="0"/>
              <a:t> (and the C</a:t>
            </a:r>
            <a:r>
              <a:rPr lang="en-US" sz="2400" baseline="-25000" dirty="0"/>
              <a:t>1</a:t>
            </a:r>
            <a:r>
              <a:rPr lang="en-US" sz="2400" dirty="0"/>
              <a:t> is a </a:t>
            </a:r>
            <a:r>
              <a:rPr lang="en-US" sz="2400" b="1" dirty="0" err="1">
                <a:solidFill>
                  <a:srgbClr val="00B0F0"/>
                </a:solidFill>
              </a:rPr>
              <a:t>skolem</a:t>
            </a:r>
            <a:r>
              <a:rPr lang="en-US" sz="2400" dirty="0"/>
              <a:t> constant).  </a:t>
            </a:r>
          </a:p>
        </p:txBody>
      </p:sp>
      <p:sp>
        <p:nvSpPr>
          <p:cNvPr id="13" name="Content Placeholder 2">
            <a:extLst>
              <a:ext uri="{FF2B5EF4-FFF2-40B4-BE49-F238E27FC236}">
                <a16:creationId xmlns:a16="http://schemas.microsoft.com/office/drawing/2014/main" id="{9F7D7ED0-B466-E646-B5D0-8A246FEB743F}"/>
              </a:ext>
            </a:extLst>
          </p:cNvPr>
          <p:cNvSpPr txBox="1">
            <a:spLocks/>
          </p:cNvSpPr>
          <p:nvPr/>
        </p:nvSpPr>
        <p:spPr>
          <a:xfrm>
            <a:off x="209550" y="844885"/>
            <a:ext cx="11488980" cy="16714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9525">
              <a:buNone/>
            </a:pPr>
            <a:r>
              <a:rPr lang="en-US" sz="2400" dirty="0"/>
              <a:t>We need to convert our sentences to CNF (just like propositional logic).</a:t>
            </a:r>
          </a:p>
          <a:p>
            <a:pPr marL="9525" indent="-9525">
              <a:buNone/>
            </a:pPr>
            <a:r>
              <a:rPr lang="en-US" sz="2400" dirty="0"/>
              <a:t>How do we deal with </a:t>
            </a:r>
            <a:r>
              <a:rPr lang="en-US" sz="2400" b="1" dirty="0">
                <a:solidFill>
                  <a:srgbClr val="FF0000"/>
                </a:solidFill>
              </a:rPr>
              <a:t>universal instantiation</a:t>
            </a:r>
            <a:r>
              <a:rPr lang="en-US" sz="2400" dirty="0"/>
              <a:t>: </a:t>
            </a:r>
          </a:p>
          <a:p>
            <a:pPr marL="9525" indent="-9525">
              <a:buNone/>
            </a:pPr>
            <a:r>
              <a:rPr lang="en-US" sz="2400" dirty="0"/>
              <a:t>∃x Crown(x) ∧ </a:t>
            </a:r>
            <a:r>
              <a:rPr lang="en-US" sz="2400" dirty="0" err="1"/>
              <a:t>OnHead</a:t>
            </a:r>
            <a:r>
              <a:rPr lang="en-US" sz="2400" dirty="0"/>
              <a:t>(x, John)</a:t>
            </a:r>
          </a:p>
          <a:p>
            <a:pPr marL="923925" lvl="2" indent="-9525">
              <a:buNone/>
            </a:pPr>
            <a:endParaRPr lang="en-US" sz="1600" dirty="0"/>
          </a:p>
        </p:txBody>
      </p:sp>
      <p:sp>
        <p:nvSpPr>
          <p:cNvPr id="14" name="Content Placeholder 2">
            <a:extLst>
              <a:ext uri="{FF2B5EF4-FFF2-40B4-BE49-F238E27FC236}">
                <a16:creationId xmlns:a16="http://schemas.microsoft.com/office/drawing/2014/main" id="{B9D286FC-F2D6-AB4C-AF00-BE54BC0E6BFC}"/>
              </a:ext>
            </a:extLst>
          </p:cNvPr>
          <p:cNvSpPr txBox="1">
            <a:spLocks/>
          </p:cNvSpPr>
          <p:nvPr/>
        </p:nvSpPr>
        <p:spPr>
          <a:xfrm>
            <a:off x="209550" y="4861969"/>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Example: </a:t>
            </a:r>
            <a:r>
              <a:rPr lang="en-US" sz="2400" dirty="0" err="1"/>
              <a:t>Nono</a:t>
            </a:r>
            <a:r>
              <a:rPr lang="en-US" sz="2400" dirty="0"/>
              <a:t> .. Has some missiles</a:t>
            </a:r>
          </a:p>
          <a:p>
            <a:pPr marL="0" indent="0">
              <a:buNone/>
            </a:pPr>
            <a:endParaRPr lang="en-US" sz="2400" dirty="0"/>
          </a:p>
        </p:txBody>
      </p:sp>
      <p:sp>
        <p:nvSpPr>
          <p:cNvPr id="15" name="Content Placeholder 2">
            <a:extLst>
              <a:ext uri="{FF2B5EF4-FFF2-40B4-BE49-F238E27FC236}">
                <a16:creationId xmlns:a16="http://schemas.microsoft.com/office/drawing/2014/main" id="{388D4D84-A5D8-454C-94A9-04429EA948E5}"/>
              </a:ext>
            </a:extLst>
          </p:cNvPr>
          <p:cNvSpPr txBox="1">
            <a:spLocks/>
          </p:cNvSpPr>
          <p:nvPr/>
        </p:nvSpPr>
        <p:spPr>
          <a:xfrm>
            <a:off x="1414757" y="5359267"/>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∃x Owns(</a:t>
            </a:r>
            <a:r>
              <a:rPr lang="en-US" sz="2400" dirty="0" err="1"/>
              <a:t>Nono</a:t>
            </a:r>
            <a:r>
              <a:rPr lang="en-US" sz="2400" dirty="0"/>
              <a:t>, x) ∧ Missile (x):</a:t>
            </a:r>
          </a:p>
          <a:p>
            <a:pPr marL="0" indent="0">
              <a:buNone/>
            </a:pPr>
            <a:endParaRPr lang="en-US" sz="2400" dirty="0"/>
          </a:p>
        </p:txBody>
      </p:sp>
      <p:sp>
        <p:nvSpPr>
          <p:cNvPr id="16" name="Content Placeholder 2">
            <a:extLst>
              <a:ext uri="{FF2B5EF4-FFF2-40B4-BE49-F238E27FC236}">
                <a16:creationId xmlns:a16="http://schemas.microsoft.com/office/drawing/2014/main" id="{02BB108D-748B-1D42-B81C-F4B54D09AC4D}"/>
              </a:ext>
            </a:extLst>
          </p:cNvPr>
          <p:cNvSpPr txBox="1">
            <a:spLocks/>
          </p:cNvSpPr>
          <p:nvPr/>
        </p:nvSpPr>
        <p:spPr>
          <a:xfrm>
            <a:off x="1414757" y="5869509"/>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Owns(</a:t>
            </a:r>
            <a:r>
              <a:rPr lang="en-US" sz="2400" dirty="0" err="1"/>
              <a:t>Nono</a:t>
            </a:r>
            <a:r>
              <a:rPr lang="en-US" sz="2400" dirty="0"/>
              <a:t>, M</a:t>
            </a:r>
            <a:r>
              <a:rPr lang="en-US" sz="2400" baseline="-25000" dirty="0"/>
              <a:t>1</a:t>
            </a:r>
            <a:r>
              <a:rPr lang="en-US" sz="2400" dirty="0"/>
              <a:t>) and </a:t>
            </a:r>
            <a:r>
              <a:rPr lang="en-US" sz="2400" dirty="0" err="1"/>
              <a:t>Missle</a:t>
            </a:r>
            <a:r>
              <a:rPr lang="en-US" sz="2400" dirty="0"/>
              <a:t>(M</a:t>
            </a:r>
            <a:r>
              <a:rPr lang="en-US" sz="2400" baseline="-25000" dirty="0"/>
              <a:t>1</a:t>
            </a:r>
            <a:r>
              <a:rPr lang="en-US" sz="2400" dirty="0"/>
              <a:t>)</a:t>
            </a:r>
          </a:p>
          <a:p>
            <a:pPr marL="0" indent="0">
              <a:buNone/>
            </a:pPr>
            <a:endParaRPr lang="en-US" sz="2400" dirty="0"/>
          </a:p>
        </p:txBody>
      </p:sp>
    </p:spTree>
    <p:extLst>
      <p:ext uri="{BB962C8B-B14F-4D97-AF65-F5344CB8AC3E}">
        <p14:creationId xmlns:p14="http://schemas.microsoft.com/office/powerpoint/2010/main" val="2313023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Example of Resolution</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19</a:t>
            </a:fld>
            <a:endParaRPr lang="en-US" dirty="0"/>
          </a:p>
        </p:txBody>
      </p:sp>
      <p:pic>
        <p:nvPicPr>
          <p:cNvPr id="5" name="Picture 4">
            <a:extLst>
              <a:ext uri="{FF2B5EF4-FFF2-40B4-BE49-F238E27FC236}">
                <a16:creationId xmlns:a16="http://schemas.microsoft.com/office/drawing/2014/main" id="{393A121F-2FFA-2A42-8F8A-4A1C003DA196}"/>
              </a:ext>
            </a:extLst>
          </p:cNvPr>
          <p:cNvPicPr>
            <a:picLocks noChangeAspect="1"/>
          </p:cNvPicPr>
          <p:nvPr/>
        </p:nvPicPr>
        <p:blipFill>
          <a:blip r:embed="rId2"/>
          <a:stretch>
            <a:fillRect/>
          </a:stretch>
        </p:blipFill>
        <p:spPr>
          <a:xfrm>
            <a:off x="1821730" y="969667"/>
            <a:ext cx="9311285" cy="5594280"/>
          </a:xfrm>
          <a:prstGeom prst="rect">
            <a:avLst/>
          </a:prstGeom>
        </p:spPr>
      </p:pic>
    </p:spTree>
    <p:extLst>
      <p:ext uri="{BB962C8B-B14F-4D97-AF65-F5344CB8AC3E}">
        <p14:creationId xmlns:p14="http://schemas.microsoft.com/office/powerpoint/2010/main" val="29819788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Example Knowledge Base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a:t>
            </a:fld>
            <a:endParaRPr lang="en-US" dirty="0"/>
          </a:p>
        </p:txBody>
      </p:sp>
      <p:sp>
        <p:nvSpPr>
          <p:cNvPr id="12" name="Content Placeholder 2">
            <a:extLst>
              <a:ext uri="{FF2B5EF4-FFF2-40B4-BE49-F238E27FC236}">
                <a16:creationId xmlns:a16="http://schemas.microsoft.com/office/drawing/2014/main" id="{0398DA78-4FDB-0545-A54D-BBC2959EDE7B}"/>
              </a:ext>
            </a:extLst>
          </p:cNvPr>
          <p:cNvSpPr txBox="1">
            <a:spLocks/>
          </p:cNvSpPr>
          <p:nvPr/>
        </p:nvSpPr>
        <p:spPr>
          <a:xfrm>
            <a:off x="351510" y="3198491"/>
            <a:ext cx="11175828" cy="5317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Prove that Col. West is a criminal.</a:t>
            </a:r>
          </a:p>
        </p:txBody>
      </p:sp>
      <p:sp>
        <p:nvSpPr>
          <p:cNvPr id="13" name="Content Placeholder 2">
            <a:extLst>
              <a:ext uri="{FF2B5EF4-FFF2-40B4-BE49-F238E27FC236}">
                <a16:creationId xmlns:a16="http://schemas.microsoft.com/office/drawing/2014/main" id="{C2945042-B5EB-9E46-AD2D-54013E115A84}"/>
              </a:ext>
            </a:extLst>
          </p:cNvPr>
          <p:cNvSpPr txBox="1">
            <a:spLocks/>
          </p:cNvSpPr>
          <p:nvPr/>
        </p:nvSpPr>
        <p:spPr>
          <a:xfrm>
            <a:off x="351510" y="1576817"/>
            <a:ext cx="11488980" cy="11514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9525">
              <a:buNone/>
            </a:pPr>
            <a:r>
              <a:rPr lang="en-US" sz="2400" dirty="0"/>
              <a:t>The law says that it is a crime for an American to sell weapons to hostile nations.  The country, </a:t>
            </a:r>
            <a:r>
              <a:rPr lang="en-US" sz="2400" dirty="0" err="1"/>
              <a:t>Nono</a:t>
            </a:r>
            <a:r>
              <a:rPr lang="en-US" sz="2400" dirty="0"/>
              <a:t>, an enemy of America, has some missiles, and all of its missiles were sold to it by Colonel West, who is an American. </a:t>
            </a:r>
          </a:p>
        </p:txBody>
      </p:sp>
      <p:sp>
        <p:nvSpPr>
          <p:cNvPr id="14" name="Content Placeholder 2">
            <a:extLst>
              <a:ext uri="{FF2B5EF4-FFF2-40B4-BE49-F238E27FC236}">
                <a16:creationId xmlns:a16="http://schemas.microsoft.com/office/drawing/2014/main" id="{AEB55942-D32E-9547-AA32-B8483F2A73AD}"/>
              </a:ext>
            </a:extLst>
          </p:cNvPr>
          <p:cNvSpPr txBox="1">
            <a:spLocks/>
          </p:cNvSpPr>
          <p:nvPr/>
        </p:nvSpPr>
        <p:spPr>
          <a:xfrm>
            <a:off x="351510" y="3934530"/>
            <a:ext cx="11175828" cy="5317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b="1" dirty="0"/>
              <a:t>Represent this problem in FOL and show a prove that Col. West is a criminal.  </a:t>
            </a:r>
          </a:p>
        </p:txBody>
      </p:sp>
    </p:spTree>
    <p:extLst>
      <p:ext uri="{BB962C8B-B14F-4D97-AF65-F5344CB8AC3E}">
        <p14:creationId xmlns:p14="http://schemas.microsoft.com/office/powerpoint/2010/main" val="13063485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20</a:t>
            </a:fld>
            <a:endParaRPr lang="en-US" dirty="0"/>
          </a:p>
        </p:txBody>
      </p:sp>
      <p:graphicFrame>
        <p:nvGraphicFramePr>
          <p:cNvPr id="5" name="Table 4">
            <a:extLst>
              <a:ext uri="{FF2B5EF4-FFF2-40B4-BE49-F238E27FC236}">
                <a16:creationId xmlns:a16="http://schemas.microsoft.com/office/drawing/2014/main" id="{CE136FDA-A1E5-C644-8413-BAF9CB5B43CB}"/>
              </a:ext>
            </a:extLst>
          </p:cNvPr>
          <p:cNvGraphicFramePr>
            <a:graphicFrameLocks noGrp="1"/>
          </p:cNvGraphicFramePr>
          <p:nvPr>
            <p:extLst>
              <p:ext uri="{D42A27DB-BD31-4B8C-83A1-F6EECF244321}">
                <p14:modId xmlns:p14="http://schemas.microsoft.com/office/powerpoint/2010/main" val="303228620"/>
              </p:ext>
            </p:extLst>
          </p:nvPr>
        </p:nvGraphicFramePr>
        <p:xfrm>
          <a:off x="0" y="719666"/>
          <a:ext cx="12191999" cy="6456680"/>
        </p:xfrm>
        <a:graphic>
          <a:graphicData uri="http://schemas.openxmlformats.org/drawingml/2006/table">
            <a:tbl>
              <a:tblPr firstRow="1" bandRow="1">
                <a:tableStyleId>{5C22544A-7EE6-4342-B048-85BDC9FD1C3A}</a:tableStyleId>
              </a:tblPr>
              <a:tblGrid>
                <a:gridCol w="6019800">
                  <a:extLst>
                    <a:ext uri="{9D8B030D-6E8A-4147-A177-3AD203B41FA5}">
                      <a16:colId xmlns:a16="http://schemas.microsoft.com/office/drawing/2014/main" val="1481283547"/>
                    </a:ext>
                  </a:extLst>
                </a:gridCol>
                <a:gridCol w="6172199">
                  <a:extLst>
                    <a:ext uri="{9D8B030D-6E8A-4147-A177-3AD203B41FA5}">
                      <a16:colId xmlns:a16="http://schemas.microsoft.com/office/drawing/2014/main" val="475951485"/>
                    </a:ext>
                  </a:extLst>
                </a:gridCol>
              </a:tblGrid>
              <a:tr h="370840">
                <a:tc>
                  <a:txBody>
                    <a:bodyPr/>
                    <a:lstStyle/>
                    <a:p>
                      <a:r>
                        <a:rPr lang="en-US" dirty="0"/>
                        <a:t>Original</a:t>
                      </a:r>
                    </a:p>
                  </a:txBody>
                  <a:tcPr/>
                </a:tc>
                <a:tc>
                  <a:txBody>
                    <a:bodyPr/>
                    <a:lstStyle/>
                    <a:p>
                      <a:r>
                        <a:rPr lang="en-US" dirty="0"/>
                        <a:t>CNF</a:t>
                      </a:r>
                    </a:p>
                  </a:txBody>
                  <a:tcPr/>
                </a:tc>
                <a:extLst>
                  <a:ext uri="{0D108BD9-81ED-4DB2-BD59-A6C34878D82A}">
                    <a16:rowId xmlns:a16="http://schemas.microsoft.com/office/drawing/2014/main" val="3654010077"/>
                  </a:ext>
                </a:extLst>
              </a:tr>
              <a:tr h="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∀x American (x)  ∧ Weapon(y) ∧ Sells(x, y, z) ∧ Hostile(z) ⟹ Criminal(x)</a:t>
                      </a:r>
                    </a:p>
                    <a:p>
                      <a:endParaRPr lang="en-US" sz="1600" dirty="0"/>
                    </a:p>
                  </a:txBody>
                  <a:tcPr/>
                </a:tc>
                <a:tc>
                  <a:txBody>
                    <a:bodyPr/>
                    <a:lstStyle/>
                    <a:p>
                      <a:r>
                        <a:rPr lang="en-US" sz="1600" dirty="0"/>
                        <a:t>¬(American (x)  ∧ Weapon(y) ∧ Sells(x, y, z) ∧ Hostile(z) ) ∨ Criminal(x)</a:t>
                      </a:r>
                    </a:p>
                    <a:p>
                      <a:r>
                        <a:rPr lang="en-US" sz="1600" dirty="0"/>
                        <a:t>(drop universal instantiation and perform implication elimination)</a:t>
                      </a:r>
                    </a:p>
                  </a:txBody>
                  <a:tcPr/>
                </a:tc>
                <a:extLst>
                  <a:ext uri="{0D108BD9-81ED-4DB2-BD59-A6C34878D82A}">
                    <a16:rowId xmlns:a16="http://schemas.microsoft.com/office/drawing/2014/main" val="209224233"/>
                  </a:ext>
                </a:extLst>
              </a:tr>
              <a:tr h="370840">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500" dirty="0"/>
                        <a:t>¬American (x</a:t>
                      </a:r>
                      <a:r>
                        <a:rPr lang="en-US" sz="1500"/>
                        <a:t>) ∨ </a:t>
                      </a:r>
                      <a:r>
                        <a:rPr lang="en-US" sz="1500" dirty="0"/>
                        <a:t>¬Weapon(y) ∨ ¬Sells(x, y, z) ∨ ¬Hostile(z)  ∨ Criminal(x)</a:t>
                      </a:r>
                    </a:p>
                    <a:p>
                      <a:r>
                        <a:rPr lang="en-US" sz="1500" dirty="0"/>
                        <a:t>(</a:t>
                      </a:r>
                      <a:r>
                        <a:rPr lang="en-US" sz="1500" dirty="0" err="1"/>
                        <a:t>deMorgans</a:t>
                      </a:r>
                      <a:r>
                        <a:rPr lang="en-US" sz="1500" dirty="0"/>
                        <a:t>)</a:t>
                      </a:r>
                    </a:p>
                  </a:txBody>
                  <a:tcPr/>
                </a:tc>
                <a:extLst>
                  <a:ext uri="{0D108BD9-81ED-4DB2-BD59-A6C34878D82A}">
                    <a16:rowId xmlns:a16="http://schemas.microsoft.com/office/drawing/2014/main" val="731343451"/>
                  </a:ext>
                </a:extLst>
              </a:tr>
              <a:tr h="370840">
                <a:tc>
                  <a:txBody>
                    <a:bodyPr/>
                    <a:lstStyle/>
                    <a:p>
                      <a:r>
                        <a:rPr lang="en-US" sz="1600" dirty="0"/>
                        <a:t>∃x Owns(</a:t>
                      </a:r>
                      <a:r>
                        <a:rPr lang="en-US" sz="1600" dirty="0" err="1"/>
                        <a:t>Nono</a:t>
                      </a:r>
                      <a:r>
                        <a:rPr lang="en-US" sz="1600" dirty="0"/>
                        <a:t>, x) ∧ Missile (x)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Owns(</a:t>
                      </a:r>
                      <a:r>
                        <a:rPr lang="en-US" sz="1600" dirty="0" err="1"/>
                        <a:t>Nono</a:t>
                      </a:r>
                      <a:r>
                        <a:rPr lang="en-US" sz="1600" dirty="0"/>
                        <a:t>, M</a:t>
                      </a:r>
                      <a:r>
                        <a:rPr lang="en-US" sz="1600" baseline="-25000" dirty="0"/>
                        <a:t>1</a:t>
                      </a:r>
                      <a:r>
                        <a:rPr lang="en-US" sz="1600" dirty="0"/>
                        <a:t>) ∧ </a:t>
                      </a:r>
                      <a:r>
                        <a:rPr lang="en-US" sz="1600" dirty="0" err="1"/>
                        <a:t>Missle</a:t>
                      </a:r>
                      <a:r>
                        <a:rPr lang="en-US" sz="1600" dirty="0"/>
                        <a:t>(M</a:t>
                      </a:r>
                      <a:r>
                        <a:rPr lang="en-US" sz="1600" baseline="-25000" dirty="0"/>
                        <a:t>1</a:t>
                      </a:r>
                      <a:r>
                        <a:rPr lang="en-US" sz="1600" dirty="0"/>
                        <a:t>)</a:t>
                      </a:r>
                    </a:p>
                    <a:p>
                      <a:r>
                        <a:rPr lang="en-US" sz="1600" dirty="0"/>
                        <a:t>(existential elimination via </a:t>
                      </a:r>
                      <a:r>
                        <a:rPr lang="en-US" sz="1600" dirty="0" err="1"/>
                        <a:t>skolem</a:t>
                      </a:r>
                      <a:r>
                        <a:rPr lang="en-US" sz="1600" dirty="0"/>
                        <a:t> constant)</a:t>
                      </a:r>
                    </a:p>
                  </a:txBody>
                  <a:tcPr/>
                </a:tc>
                <a:extLst>
                  <a:ext uri="{0D108BD9-81ED-4DB2-BD59-A6C34878D82A}">
                    <a16:rowId xmlns:a16="http://schemas.microsoft.com/office/drawing/2014/main" val="3208048773"/>
                  </a:ext>
                </a:extLst>
              </a:tr>
              <a:tr h="370840">
                <a:tc>
                  <a:txBody>
                    <a:bodyPr/>
                    <a:lstStyle/>
                    <a:p>
                      <a:endParaRPr lang="en-US" sz="1600"/>
                    </a:p>
                  </a:txBody>
                  <a:tcPr/>
                </a:tc>
                <a:tc>
                  <a:txBody>
                    <a:bodyPr/>
                    <a:lstStyle/>
                    <a:p>
                      <a:r>
                        <a:rPr lang="en-US" sz="1600" dirty="0"/>
                        <a:t>Owns(</a:t>
                      </a:r>
                      <a:r>
                        <a:rPr lang="en-US" sz="1600" dirty="0" err="1"/>
                        <a:t>Nono</a:t>
                      </a:r>
                      <a:r>
                        <a:rPr lang="en-US" sz="1600" dirty="0"/>
                        <a:t>, M</a:t>
                      </a:r>
                      <a:r>
                        <a:rPr lang="en-US" sz="1600" baseline="-25000" dirty="0"/>
                        <a:t>1</a:t>
                      </a:r>
                      <a:r>
                        <a:rPr lang="en-US" sz="1600" dirty="0"/>
                        <a:t>)  (and-elimination for the next 2 lines)</a:t>
                      </a:r>
                    </a:p>
                  </a:txBody>
                  <a:tcPr/>
                </a:tc>
                <a:extLst>
                  <a:ext uri="{0D108BD9-81ED-4DB2-BD59-A6C34878D82A}">
                    <a16:rowId xmlns:a16="http://schemas.microsoft.com/office/drawing/2014/main" val="2634067215"/>
                  </a:ext>
                </a:extLst>
              </a:tr>
              <a:tr h="370840">
                <a:tc>
                  <a:txBody>
                    <a:bodyPr/>
                    <a:lstStyle/>
                    <a:p>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err="1"/>
                        <a:t>Missle</a:t>
                      </a:r>
                      <a:r>
                        <a:rPr lang="en-US" sz="1600" dirty="0"/>
                        <a:t>(M</a:t>
                      </a:r>
                      <a:r>
                        <a:rPr lang="en-US" sz="1600" baseline="-25000" dirty="0"/>
                        <a:t>1</a:t>
                      </a:r>
                      <a:r>
                        <a:rPr lang="en-US" sz="1600" dirty="0"/>
                        <a:t>)</a:t>
                      </a:r>
                    </a:p>
                  </a:txBody>
                  <a:tcPr/>
                </a:tc>
                <a:extLst>
                  <a:ext uri="{0D108BD9-81ED-4DB2-BD59-A6C34878D82A}">
                    <a16:rowId xmlns:a16="http://schemas.microsoft.com/office/drawing/2014/main" val="108807211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∀x Owns(</a:t>
                      </a:r>
                      <a:r>
                        <a:rPr lang="en-US" sz="1600" dirty="0" err="1"/>
                        <a:t>Nono</a:t>
                      </a:r>
                      <a:r>
                        <a:rPr lang="en-US" sz="1600" dirty="0"/>
                        <a:t>, x) ∧ Missile (x) ⟹ Sells(West, x, </a:t>
                      </a:r>
                      <a:r>
                        <a:rPr lang="en-US" sz="1600" dirty="0" err="1"/>
                        <a:t>Nono</a:t>
                      </a:r>
                      <a:r>
                        <a:rPr lang="en-US" sz="1600" dirty="0"/>
                        <a:t>)</a:t>
                      </a:r>
                    </a:p>
                  </a:txBody>
                  <a:tcPr/>
                </a:tc>
                <a:tc>
                  <a:txBody>
                    <a:bodyPr/>
                    <a:lstStyle/>
                    <a:p>
                      <a:r>
                        <a:rPr lang="en-US" sz="1600" dirty="0"/>
                        <a:t>¬(Owns(</a:t>
                      </a:r>
                      <a:r>
                        <a:rPr lang="en-US" sz="1600" dirty="0" err="1"/>
                        <a:t>Nono</a:t>
                      </a:r>
                      <a:r>
                        <a:rPr lang="en-US" sz="1600" dirty="0"/>
                        <a:t>, x) ∧ Missile (x)) ∨  Sells(West, x, </a:t>
                      </a:r>
                      <a:r>
                        <a:rPr lang="en-US" sz="1600" dirty="0" err="1"/>
                        <a:t>Nono</a:t>
                      </a:r>
                      <a:r>
                        <a:rPr lang="en-US" sz="1600" dirty="0"/>
                        <a:t>)</a:t>
                      </a:r>
                    </a:p>
                    <a:p>
                      <a:r>
                        <a:rPr lang="en-US" sz="1600" dirty="0"/>
                        <a:t>(drop universal instantiation and perform implication elimination)</a:t>
                      </a:r>
                    </a:p>
                  </a:txBody>
                  <a:tcPr/>
                </a:tc>
                <a:extLst>
                  <a:ext uri="{0D108BD9-81ED-4DB2-BD59-A6C34878D82A}">
                    <a16:rowId xmlns:a16="http://schemas.microsoft.com/office/drawing/2014/main" val="378405823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¬Owns(</a:t>
                      </a:r>
                      <a:r>
                        <a:rPr lang="en-US" sz="1600" dirty="0" err="1"/>
                        <a:t>Nono</a:t>
                      </a:r>
                      <a:r>
                        <a:rPr lang="en-US" sz="1600" dirty="0"/>
                        <a:t>, x) ∨ ¬(Missile (x) ∨  Sells(West, x, </a:t>
                      </a:r>
                      <a:r>
                        <a:rPr lang="en-US" sz="1600" dirty="0" err="1"/>
                        <a:t>Nono</a:t>
                      </a:r>
                      <a:r>
                        <a:rPr lang="en-US" sz="1600"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t>
                      </a:r>
                      <a:r>
                        <a:rPr lang="en-US" sz="1600" dirty="0" err="1"/>
                        <a:t>deMorgans</a:t>
                      </a:r>
                      <a:r>
                        <a:rPr lang="en-US" sz="1600" dirty="0"/>
                        <a:t>)</a:t>
                      </a:r>
                    </a:p>
                  </a:txBody>
                  <a:tcPr/>
                </a:tc>
                <a:extLst>
                  <a:ext uri="{0D108BD9-81ED-4DB2-BD59-A6C34878D82A}">
                    <a16:rowId xmlns:a16="http://schemas.microsoft.com/office/drawing/2014/main" val="333670829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∀x Missile (x) ⟹ Weapon(x)</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 Missile (x) ∨ Weapon(x)</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(drop universal instantiation and perform implication elimination)</a:t>
                      </a:r>
                    </a:p>
                  </a:txBody>
                  <a:tcPr/>
                </a:tc>
                <a:extLst>
                  <a:ext uri="{0D108BD9-81ED-4DB2-BD59-A6C34878D82A}">
                    <a16:rowId xmlns:a16="http://schemas.microsoft.com/office/drawing/2014/main" val="3540037943"/>
                  </a:ext>
                </a:extLst>
              </a:tr>
              <a:tr h="370840">
                <a:tc>
                  <a:txBody>
                    <a:bodyPr/>
                    <a:lstStyle/>
                    <a:p>
                      <a:pPr marL="0" indent="0">
                        <a:buNone/>
                      </a:pPr>
                      <a:r>
                        <a:rPr lang="en-US" sz="1600" dirty="0"/>
                        <a:t>∀ x Enemy(x, America) ⟹ Hostile(x)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 (Enemy(x, America) ∨ Hostile (x)</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(drop universal instantiation and perform implication elimination)</a:t>
                      </a:r>
                    </a:p>
                  </a:txBody>
                  <a:tcPr/>
                </a:tc>
                <a:extLst>
                  <a:ext uri="{0D108BD9-81ED-4DB2-BD59-A6C34878D82A}">
                    <a16:rowId xmlns:a16="http://schemas.microsoft.com/office/drawing/2014/main" val="349335873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American(West)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American(West)</a:t>
                      </a:r>
                    </a:p>
                  </a:txBody>
                  <a:tcPr/>
                </a:tc>
                <a:extLst>
                  <a:ext uri="{0D108BD9-81ED-4DB2-BD59-A6C34878D82A}">
                    <a16:rowId xmlns:a16="http://schemas.microsoft.com/office/drawing/2014/main" val="118344536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Enemy(</a:t>
                      </a:r>
                      <a:r>
                        <a:rPr lang="en-US" sz="1600" dirty="0" err="1"/>
                        <a:t>Nono</a:t>
                      </a:r>
                      <a:r>
                        <a:rPr lang="en-US" sz="1600" dirty="0"/>
                        <a:t>, America)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Enemy(</a:t>
                      </a:r>
                      <a:r>
                        <a:rPr lang="en-US" sz="1600" dirty="0" err="1"/>
                        <a:t>Nono</a:t>
                      </a:r>
                      <a:r>
                        <a:rPr lang="en-US" sz="1600" dirty="0"/>
                        <a:t>, America)</a:t>
                      </a:r>
                    </a:p>
                  </a:txBody>
                  <a:tcPr/>
                </a:tc>
                <a:extLst>
                  <a:ext uri="{0D108BD9-81ED-4DB2-BD59-A6C34878D82A}">
                    <a16:rowId xmlns:a16="http://schemas.microsoft.com/office/drawing/2014/main" val="130931475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Prove Criminal(West), so 𝛼 = Criminal(West)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Compute ¬𝛼 and put it in CNF</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¬Criminal(West)</a:t>
                      </a:r>
                    </a:p>
                  </a:txBody>
                  <a:tcPr/>
                </a:tc>
                <a:extLst>
                  <a:ext uri="{0D108BD9-81ED-4DB2-BD59-A6C34878D82A}">
                    <a16:rowId xmlns:a16="http://schemas.microsoft.com/office/drawing/2014/main" val="1595027720"/>
                  </a:ext>
                </a:extLst>
              </a:tr>
            </a:tbl>
          </a:graphicData>
        </a:graphic>
      </p:graphicFrame>
    </p:spTree>
    <p:extLst>
      <p:ext uri="{BB962C8B-B14F-4D97-AF65-F5344CB8AC3E}">
        <p14:creationId xmlns:p14="http://schemas.microsoft.com/office/powerpoint/2010/main" val="17273811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21</a:t>
            </a:fld>
            <a:endParaRPr lang="en-US" dirty="0"/>
          </a:p>
        </p:txBody>
      </p:sp>
      <p:graphicFrame>
        <p:nvGraphicFramePr>
          <p:cNvPr id="8" name="Table 7">
            <a:extLst>
              <a:ext uri="{FF2B5EF4-FFF2-40B4-BE49-F238E27FC236}">
                <a16:creationId xmlns:a16="http://schemas.microsoft.com/office/drawing/2014/main" id="{5A24EAD3-5C19-524E-A859-A3CBD0183392}"/>
              </a:ext>
            </a:extLst>
          </p:cNvPr>
          <p:cNvGraphicFramePr>
            <a:graphicFrameLocks noGrp="1"/>
          </p:cNvGraphicFramePr>
          <p:nvPr>
            <p:extLst>
              <p:ext uri="{D42A27DB-BD31-4B8C-83A1-F6EECF244321}">
                <p14:modId xmlns:p14="http://schemas.microsoft.com/office/powerpoint/2010/main" val="3023143789"/>
              </p:ext>
            </p:extLst>
          </p:nvPr>
        </p:nvGraphicFramePr>
        <p:xfrm>
          <a:off x="209550" y="326571"/>
          <a:ext cx="11772900" cy="37446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bl>
          </a:graphicData>
        </a:graphic>
      </p:graphicFrame>
    </p:spTree>
    <p:extLst>
      <p:ext uri="{BB962C8B-B14F-4D97-AF65-F5344CB8AC3E}">
        <p14:creationId xmlns:p14="http://schemas.microsoft.com/office/powerpoint/2010/main" val="26135579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22</a:t>
            </a:fld>
            <a:endParaRPr lang="en-US" dirty="0"/>
          </a:p>
        </p:txBody>
      </p:sp>
      <p:graphicFrame>
        <p:nvGraphicFramePr>
          <p:cNvPr id="6" name="Table 5">
            <a:extLst>
              <a:ext uri="{FF2B5EF4-FFF2-40B4-BE49-F238E27FC236}">
                <a16:creationId xmlns:a16="http://schemas.microsoft.com/office/drawing/2014/main" id="{69CFFDB2-205F-0D42-A38A-6A3CF10816F3}"/>
              </a:ext>
            </a:extLst>
          </p:cNvPr>
          <p:cNvGraphicFramePr>
            <a:graphicFrameLocks noGrp="1"/>
          </p:cNvGraphicFramePr>
          <p:nvPr>
            <p:extLst>
              <p:ext uri="{D42A27DB-BD31-4B8C-83A1-F6EECF244321}">
                <p14:modId xmlns:p14="http://schemas.microsoft.com/office/powerpoint/2010/main" val="1474236363"/>
              </p:ext>
            </p:extLst>
          </p:nvPr>
        </p:nvGraphicFramePr>
        <p:xfrm>
          <a:off x="209550" y="326571"/>
          <a:ext cx="11772900" cy="40494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bl>
          </a:graphicData>
        </a:graphic>
      </p:graphicFrame>
    </p:spTree>
    <p:extLst>
      <p:ext uri="{BB962C8B-B14F-4D97-AF65-F5344CB8AC3E}">
        <p14:creationId xmlns:p14="http://schemas.microsoft.com/office/powerpoint/2010/main" val="30727972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23</a:t>
            </a:fld>
            <a:endParaRPr lang="en-US" dirty="0"/>
          </a:p>
        </p:txBody>
      </p:sp>
      <p:graphicFrame>
        <p:nvGraphicFramePr>
          <p:cNvPr id="8" name="Table 7">
            <a:extLst>
              <a:ext uri="{FF2B5EF4-FFF2-40B4-BE49-F238E27FC236}">
                <a16:creationId xmlns:a16="http://schemas.microsoft.com/office/drawing/2014/main" id="{249B439D-A8D0-1A4F-AA7D-9C9D84FC120D}"/>
              </a:ext>
            </a:extLst>
          </p:cNvPr>
          <p:cNvGraphicFramePr>
            <a:graphicFrameLocks noGrp="1"/>
          </p:cNvGraphicFramePr>
          <p:nvPr>
            <p:extLst>
              <p:ext uri="{D42A27DB-BD31-4B8C-83A1-F6EECF244321}">
                <p14:modId xmlns:p14="http://schemas.microsoft.com/office/powerpoint/2010/main" val="2241169768"/>
              </p:ext>
            </p:extLst>
          </p:nvPr>
        </p:nvGraphicFramePr>
        <p:xfrm>
          <a:off x="209550" y="326571"/>
          <a:ext cx="11772900" cy="43542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bl>
          </a:graphicData>
        </a:graphic>
      </p:graphicFrame>
    </p:spTree>
    <p:extLst>
      <p:ext uri="{BB962C8B-B14F-4D97-AF65-F5344CB8AC3E}">
        <p14:creationId xmlns:p14="http://schemas.microsoft.com/office/powerpoint/2010/main" val="69666947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24</a:t>
            </a:fld>
            <a:endParaRPr lang="en-US" dirty="0"/>
          </a:p>
        </p:txBody>
      </p:sp>
      <p:graphicFrame>
        <p:nvGraphicFramePr>
          <p:cNvPr id="6" name="Table 5">
            <a:extLst>
              <a:ext uri="{FF2B5EF4-FFF2-40B4-BE49-F238E27FC236}">
                <a16:creationId xmlns:a16="http://schemas.microsoft.com/office/drawing/2014/main" id="{18B58303-1FFB-1444-9CEE-030AF6A2FF69}"/>
              </a:ext>
            </a:extLst>
          </p:cNvPr>
          <p:cNvGraphicFramePr>
            <a:graphicFrameLocks noGrp="1"/>
          </p:cNvGraphicFramePr>
          <p:nvPr>
            <p:extLst>
              <p:ext uri="{D42A27DB-BD31-4B8C-83A1-F6EECF244321}">
                <p14:modId xmlns:p14="http://schemas.microsoft.com/office/powerpoint/2010/main" val="2480092224"/>
              </p:ext>
            </p:extLst>
          </p:nvPr>
        </p:nvGraphicFramePr>
        <p:xfrm>
          <a:off x="209550" y="326571"/>
          <a:ext cx="11772900" cy="46590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bl>
          </a:graphicData>
        </a:graphic>
      </p:graphicFrame>
    </p:spTree>
    <p:extLst>
      <p:ext uri="{BB962C8B-B14F-4D97-AF65-F5344CB8AC3E}">
        <p14:creationId xmlns:p14="http://schemas.microsoft.com/office/powerpoint/2010/main" val="23751872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25</a:t>
            </a:fld>
            <a:endParaRPr lang="en-US" dirty="0"/>
          </a:p>
        </p:txBody>
      </p:sp>
      <p:graphicFrame>
        <p:nvGraphicFramePr>
          <p:cNvPr id="8" name="Table 7">
            <a:extLst>
              <a:ext uri="{FF2B5EF4-FFF2-40B4-BE49-F238E27FC236}">
                <a16:creationId xmlns:a16="http://schemas.microsoft.com/office/drawing/2014/main" id="{2D6121B4-A75B-AE4B-AA82-59F39A700026}"/>
              </a:ext>
            </a:extLst>
          </p:cNvPr>
          <p:cNvGraphicFramePr>
            <a:graphicFrameLocks noGrp="1"/>
          </p:cNvGraphicFramePr>
          <p:nvPr>
            <p:extLst>
              <p:ext uri="{D42A27DB-BD31-4B8C-83A1-F6EECF244321}">
                <p14:modId xmlns:p14="http://schemas.microsoft.com/office/powerpoint/2010/main" val="2483412823"/>
              </p:ext>
            </p:extLst>
          </p:nvPr>
        </p:nvGraphicFramePr>
        <p:xfrm>
          <a:off x="209550" y="326571"/>
          <a:ext cx="11772900" cy="49638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r h="217714">
                <a:tc>
                  <a:txBody>
                    <a:bodyPr/>
                    <a:lstStyle/>
                    <a:p>
                      <a:r>
                        <a:rPr lang="en-US" sz="1400"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3/14 </a:t>
                      </a:r>
                    </a:p>
                  </a:txBody>
                  <a:tcPr/>
                </a:tc>
                <a:extLst>
                  <a:ext uri="{0D108BD9-81ED-4DB2-BD59-A6C34878D82A}">
                    <a16:rowId xmlns:a16="http://schemas.microsoft.com/office/drawing/2014/main" val="2784474886"/>
                  </a:ext>
                </a:extLst>
              </a:tr>
            </a:tbl>
          </a:graphicData>
        </a:graphic>
      </p:graphicFrame>
    </p:spTree>
    <p:extLst>
      <p:ext uri="{BB962C8B-B14F-4D97-AF65-F5344CB8AC3E}">
        <p14:creationId xmlns:p14="http://schemas.microsoft.com/office/powerpoint/2010/main" val="25438301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26</a:t>
            </a:fld>
            <a:endParaRPr lang="en-US" dirty="0"/>
          </a:p>
        </p:txBody>
      </p:sp>
      <p:graphicFrame>
        <p:nvGraphicFramePr>
          <p:cNvPr id="6" name="Table 5">
            <a:extLst>
              <a:ext uri="{FF2B5EF4-FFF2-40B4-BE49-F238E27FC236}">
                <a16:creationId xmlns:a16="http://schemas.microsoft.com/office/drawing/2014/main" id="{3DF1621A-6159-C840-8D27-38A632BEB252}"/>
              </a:ext>
            </a:extLst>
          </p:cNvPr>
          <p:cNvGraphicFramePr>
            <a:graphicFrameLocks noGrp="1"/>
          </p:cNvGraphicFramePr>
          <p:nvPr>
            <p:extLst>
              <p:ext uri="{D42A27DB-BD31-4B8C-83A1-F6EECF244321}">
                <p14:modId xmlns:p14="http://schemas.microsoft.com/office/powerpoint/2010/main" val="2886282804"/>
              </p:ext>
            </p:extLst>
          </p:nvPr>
        </p:nvGraphicFramePr>
        <p:xfrm>
          <a:off x="209550" y="326571"/>
          <a:ext cx="11772900" cy="52686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r h="217714">
                <a:tc>
                  <a:txBody>
                    <a:bodyPr/>
                    <a:lstStyle/>
                    <a:p>
                      <a:r>
                        <a:rPr lang="en-US" sz="1400"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3/14 </a:t>
                      </a:r>
                    </a:p>
                  </a:txBody>
                  <a:tcPr/>
                </a:tc>
                <a:extLst>
                  <a:ext uri="{0D108BD9-81ED-4DB2-BD59-A6C34878D82A}">
                    <a16:rowId xmlns:a16="http://schemas.microsoft.com/office/drawing/2014/main" val="2784474886"/>
                  </a:ext>
                </a:extLst>
              </a:tr>
              <a:tr h="217714">
                <a:tc>
                  <a:txBody>
                    <a:bodyPr/>
                    <a:lstStyle/>
                    <a:p>
                      <a:r>
                        <a:rPr lang="en-US" sz="1400" dirty="0"/>
                        <a:t>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Weapon(M</a:t>
                      </a:r>
                      <a:r>
                        <a:rPr lang="en-US" sz="1400" baseline="-25000" dirty="0"/>
                        <a:t>1</a:t>
                      </a:r>
                      <a:r>
                        <a:rPr lang="en-US" sz="1400" baseline="0" dirty="0"/>
                        <a:t>)</a:t>
                      </a:r>
                    </a:p>
                  </a:txBody>
                  <a:tcPr/>
                </a:tc>
                <a:tc>
                  <a:txBody>
                    <a:bodyPr/>
                    <a:lstStyle/>
                    <a:p>
                      <a:r>
                        <a:rPr lang="en-US" sz="1400" dirty="0"/>
                        <a:t>2/5 {x/ M</a:t>
                      </a:r>
                      <a:r>
                        <a:rPr lang="en-US" sz="1400" baseline="-25000" dirty="0"/>
                        <a:t>1</a:t>
                      </a:r>
                      <a:r>
                        <a:rPr lang="en-US" sz="1400" baseline="0" dirty="0"/>
                        <a:t>}</a:t>
                      </a:r>
                    </a:p>
                  </a:txBody>
                  <a:tcPr/>
                </a:tc>
                <a:extLst>
                  <a:ext uri="{0D108BD9-81ED-4DB2-BD59-A6C34878D82A}">
                    <a16:rowId xmlns:a16="http://schemas.microsoft.com/office/drawing/2014/main" val="2751777425"/>
                  </a:ext>
                </a:extLst>
              </a:tr>
            </a:tbl>
          </a:graphicData>
        </a:graphic>
      </p:graphicFrame>
    </p:spTree>
    <p:extLst>
      <p:ext uri="{BB962C8B-B14F-4D97-AF65-F5344CB8AC3E}">
        <p14:creationId xmlns:p14="http://schemas.microsoft.com/office/powerpoint/2010/main" val="40815772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27</a:t>
            </a:fld>
            <a:endParaRPr lang="en-US" dirty="0"/>
          </a:p>
        </p:txBody>
      </p:sp>
      <p:graphicFrame>
        <p:nvGraphicFramePr>
          <p:cNvPr id="6" name="Table 5">
            <a:extLst>
              <a:ext uri="{FF2B5EF4-FFF2-40B4-BE49-F238E27FC236}">
                <a16:creationId xmlns:a16="http://schemas.microsoft.com/office/drawing/2014/main" id="{3DF1621A-6159-C840-8D27-38A632BEB252}"/>
              </a:ext>
            </a:extLst>
          </p:cNvPr>
          <p:cNvGraphicFramePr>
            <a:graphicFrameLocks noGrp="1"/>
          </p:cNvGraphicFramePr>
          <p:nvPr/>
        </p:nvGraphicFramePr>
        <p:xfrm>
          <a:off x="209550" y="326571"/>
          <a:ext cx="11772900" cy="52686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r h="217714">
                <a:tc>
                  <a:txBody>
                    <a:bodyPr/>
                    <a:lstStyle/>
                    <a:p>
                      <a:r>
                        <a:rPr lang="en-US" sz="1400"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3/14 </a:t>
                      </a:r>
                    </a:p>
                  </a:txBody>
                  <a:tcPr/>
                </a:tc>
                <a:extLst>
                  <a:ext uri="{0D108BD9-81ED-4DB2-BD59-A6C34878D82A}">
                    <a16:rowId xmlns:a16="http://schemas.microsoft.com/office/drawing/2014/main" val="2784474886"/>
                  </a:ext>
                </a:extLst>
              </a:tr>
              <a:tr h="217714">
                <a:tc>
                  <a:txBody>
                    <a:bodyPr/>
                    <a:lstStyle/>
                    <a:p>
                      <a:r>
                        <a:rPr lang="en-US" sz="1400" dirty="0"/>
                        <a:t>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Weapon(M</a:t>
                      </a:r>
                      <a:r>
                        <a:rPr lang="en-US" sz="1400" baseline="-25000" dirty="0"/>
                        <a:t>1</a:t>
                      </a:r>
                      <a:r>
                        <a:rPr lang="en-US" sz="1400" baseline="0" dirty="0"/>
                        <a:t>)</a:t>
                      </a:r>
                    </a:p>
                  </a:txBody>
                  <a:tcPr/>
                </a:tc>
                <a:tc>
                  <a:txBody>
                    <a:bodyPr/>
                    <a:lstStyle/>
                    <a:p>
                      <a:r>
                        <a:rPr lang="en-US" sz="1400" dirty="0"/>
                        <a:t>2/5 {x/ M</a:t>
                      </a:r>
                      <a:r>
                        <a:rPr lang="en-US" sz="1400" baseline="-25000" dirty="0"/>
                        <a:t>1</a:t>
                      </a:r>
                      <a:r>
                        <a:rPr lang="en-US" sz="1400" baseline="0" dirty="0"/>
                        <a:t>}</a:t>
                      </a:r>
                    </a:p>
                  </a:txBody>
                  <a:tcPr/>
                </a:tc>
                <a:extLst>
                  <a:ext uri="{0D108BD9-81ED-4DB2-BD59-A6C34878D82A}">
                    <a16:rowId xmlns:a16="http://schemas.microsoft.com/office/drawing/2014/main" val="2751777425"/>
                  </a:ext>
                </a:extLst>
              </a:tr>
            </a:tbl>
          </a:graphicData>
        </a:graphic>
      </p:graphicFrame>
    </p:spTree>
    <p:extLst>
      <p:ext uri="{BB962C8B-B14F-4D97-AF65-F5344CB8AC3E}">
        <p14:creationId xmlns:p14="http://schemas.microsoft.com/office/powerpoint/2010/main" val="2572302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28</a:t>
            </a:fld>
            <a:endParaRPr lang="en-US" dirty="0"/>
          </a:p>
        </p:txBody>
      </p:sp>
      <p:graphicFrame>
        <p:nvGraphicFramePr>
          <p:cNvPr id="8" name="Table 7">
            <a:extLst>
              <a:ext uri="{FF2B5EF4-FFF2-40B4-BE49-F238E27FC236}">
                <a16:creationId xmlns:a16="http://schemas.microsoft.com/office/drawing/2014/main" id="{3A99AC4F-630F-1749-94BD-FC8F9A8E1186}"/>
              </a:ext>
            </a:extLst>
          </p:cNvPr>
          <p:cNvGraphicFramePr>
            <a:graphicFrameLocks noGrp="1"/>
          </p:cNvGraphicFramePr>
          <p:nvPr>
            <p:extLst>
              <p:ext uri="{D42A27DB-BD31-4B8C-83A1-F6EECF244321}">
                <p14:modId xmlns:p14="http://schemas.microsoft.com/office/powerpoint/2010/main" val="693672031"/>
              </p:ext>
            </p:extLst>
          </p:nvPr>
        </p:nvGraphicFramePr>
        <p:xfrm>
          <a:off x="209550" y="326571"/>
          <a:ext cx="11772900" cy="55734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r h="217714">
                <a:tc>
                  <a:txBody>
                    <a:bodyPr/>
                    <a:lstStyle/>
                    <a:p>
                      <a:r>
                        <a:rPr lang="en-US" sz="1400"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3/14 </a:t>
                      </a:r>
                    </a:p>
                  </a:txBody>
                  <a:tcPr/>
                </a:tc>
                <a:extLst>
                  <a:ext uri="{0D108BD9-81ED-4DB2-BD59-A6C34878D82A}">
                    <a16:rowId xmlns:a16="http://schemas.microsoft.com/office/drawing/2014/main" val="2784474886"/>
                  </a:ext>
                </a:extLst>
              </a:tr>
              <a:tr h="217714">
                <a:tc>
                  <a:txBody>
                    <a:bodyPr/>
                    <a:lstStyle/>
                    <a:p>
                      <a:r>
                        <a:rPr lang="en-US" sz="1400" dirty="0"/>
                        <a:t>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Weapon(M</a:t>
                      </a:r>
                      <a:r>
                        <a:rPr lang="en-US" sz="1400" baseline="-25000" dirty="0"/>
                        <a:t>1</a:t>
                      </a:r>
                      <a:r>
                        <a:rPr lang="en-US" sz="1400" baseline="0" dirty="0"/>
                        <a:t>)</a:t>
                      </a:r>
                    </a:p>
                  </a:txBody>
                  <a:tcPr/>
                </a:tc>
                <a:tc>
                  <a:txBody>
                    <a:bodyPr/>
                    <a:lstStyle/>
                    <a:p>
                      <a:r>
                        <a:rPr lang="en-US" sz="1400" dirty="0"/>
                        <a:t>2/5 {x/ M</a:t>
                      </a:r>
                      <a:r>
                        <a:rPr lang="en-US" sz="1400" baseline="-25000" dirty="0"/>
                        <a:t>1</a:t>
                      </a:r>
                      <a:r>
                        <a:rPr lang="en-US" sz="1400" baseline="0" dirty="0"/>
                        <a:t>}</a:t>
                      </a:r>
                    </a:p>
                  </a:txBody>
                  <a:tcPr/>
                </a:tc>
                <a:extLst>
                  <a:ext uri="{0D108BD9-81ED-4DB2-BD59-A6C34878D82A}">
                    <a16:rowId xmlns:a16="http://schemas.microsoft.com/office/drawing/2014/main" val="2751777425"/>
                  </a:ext>
                </a:extLst>
              </a:tr>
              <a:tr h="217714">
                <a:tc>
                  <a:txBody>
                    <a:bodyPr/>
                    <a:lstStyle/>
                    <a:p>
                      <a:r>
                        <a:rPr lang="en-US" sz="1400" dirty="0"/>
                        <a:t>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 </a:t>
                      </a:r>
                    </a:p>
                  </a:txBody>
                  <a:tcPr/>
                </a:tc>
                <a:tc>
                  <a:txBody>
                    <a:bodyPr/>
                    <a:lstStyle/>
                    <a:p>
                      <a:r>
                        <a:rPr lang="en-US" sz="1400" dirty="0"/>
                        <a:t>12/16 {y/M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3735633409"/>
                  </a:ext>
                </a:extLst>
              </a:tr>
            </a:tbl>
          </a:graphicData>
        </a:graphic>
      </p:graphicFrame>
    </p:spTree>
    <p:extLst>
      <p:ext uri="{BB962C8B-B14F-4D97-AF65-F5344CB8AC3E}">
        <p14:creationId xmlns:p14="http://schemas.microsoft.com/office/powerpoint/2010/main" val="8319209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374644"/>
          </a:xfrm>
        </p:spPr>
        <p:txBody>
          <a:bodyPr>
            <a:noAutofit/>
          </a:bodyPr>
          <a:lstStyle/>
          <a:p>
            <a:pPr algn="ctr"/>
            <a:r>
              <a:rPr lang="en-US" sz="1600" dirty="0">
                <a:latin typeface="Calibri" panose="020F0502020204030204" pitchFamily="34" charset="0"/>
                <a:cs typeface="Calibri" panose="020F0502020204030204" pitchFamily="34" charset="0"/>
              </a:rPr>
              <a:t>Example of Resolution using a Table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29</a:t>
            </a:fld>
            <a:endParaRPr lang="en-US" dirty="0"/>
          </a:p>
        </p:txBody>
      </p:sp>
      <p:graphicFrame>
        <p:nvGraphicFramePr>
          <p:cNvPr id="6" name="Table 5">
            <a:extLst>
              <a:ext uri="{FF2B5EF4-FFF2-40B4-BE49-F238E27FC236}">
                <a16:creationId xmlns:a16="http://schemas.microsoft.com/office/drawing/2014/main" id="{A3946F54-072A-3541-87AD-9D98E9E2247E}"/>
              </a:ext>
            </a:extLst>
          </p:cNvPr>
          <p:cNvGraphicFramePr>
            <a:graphicFrameLocks noGrp="1"/>
          </p:cNvGraphicFramePr>
          <p:nvPr>
            <p:extLst>
              <p:ext uri="{D42A27DB-BD31-4B8C-83A1-F6EECF244321}">
                <p14:modId xmlns:p14="http://schemas.microsoft.com/office/powerpoint/2010/main" val="3042921374"/>
              </p:ext>
            </p:extLst>
          </p:nvPr>
        </p:nvGraphicFramePr>
        <p:xfrm>
          <a:off x="209550" y="326571"/>
          <a:ext cx="11772900" cy="5878286"/>
        </p:xfrm>
        <a:graphic>
          <a:graphicData uri="http://schemas.openxmlformats.org/drawingml/2006/table">
            <a:tbl>
              <a:tblPr firstRow="1" bandRow="1">
                <a:tableStyleId>{5C22544A-7EE6-4342-B048-85BDC9FD1C3A}</a:tableStyleId>
              </a:tblPr>
              <a:tblGrid>
                <a:gridCol w="787400">
                  <a:extLst>
                    <a:ext uri="{9D8B030D-6E8A-4147-A177-3AD203B41FA5}">
                      <a16:colId xmlns:a16="http://schemas.microsoft.com/office/drawing/2014/main" val="1834094758"/>
                    </a:ext>
                  </a:extLst>
                </a:gridCol>
                <a:gridCol w="7061200">
                  <a:extLst>
                    <a:ext uri="{9D8B030D-6E8A-4147-A177-3AD203B41FA5}">
                      <a16:colId xmlns:a16="http://schemas.microsoft.com/office/drawing/2014/main" val="4189202260"/>
                    </a:ext>
                  </a:extLst>
                </a:gridCol>
                <a:gridCol w="3924300">
                  <a:extLst>
                    <a:ext uri="{9D8B030D-6E8A-4147-A177-3AD203B41FA5}">
                      <a16:colId xmlns:a16="http://schemas.microsoft.com/office/drawing/2014/main" val="1148545796"/>
                    </a:ext>
                  </a:extLst>
                </a:gridCol>
              </a:tblGrid>
              <a:tr h="370840">
                <a:tc>
                  <a:txBody>
                    <a:bodyPr/>
                    <a:lstStyle/>
                    <a:p>
                      <a:r>
                        <a:rPr lang="en-US" dirty="0"/>
                        <a:t>Line #</a:t>
                      </a:r>
                    </a:p>
                  </a:txBody>
                  <a:tcPr/>
                </a:tc>
                <a:tc>
                  <a:txBody>
                    <a:bodyPr/>
                    <a:lstStyle/>
                    <a:p>
                      <a:r>
                        <a:rPr lang="en-US" dirty="0"/>
                        <a:t>Clause</a:t>
                      </a:r>
                    </a:p>
                  </a:txBody>
                  <a:tcPr/>
                </a:tc>
                <a:tc>
                  <a:txBody>
                    <a:bodyPr/>
                    <a:lstStyle/>
                    <a:p>
                      <a:r>
                        <a:rPr lang="en-US" dirty="0"/>
                        <a:t>Lines and rule</a:t>
                      </a:r>
                    </a:p>
                  </a:txBody>
                  <a:tcPr/>
                </a:tc>
                <a:extLst>
                  <a:ext uri="{0D108BD9-81ED-4DB2-BD59-A6C34878D82A}">
                    <a16:rowId xmlns:a16="http://schemas.microsoft.com/office/drawing/2014/main" val="2736831679"/>
                  </a:ext>
                </a:extLst>
              </a:tr>
              <a:tr h="156977">
                <a:tc>
                  <a:txBody>
                    <a:bodyPr/>
                    <a:lstStyle/>
                    <a:p>
                      <a:r>
                        <a:rPr lang="en-US" sz="1400"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(x)  ∨ ¬Weapon(y) ∨ ¬Sells(x, y, z) ∨ ¬Hostile(z)  ∨ Criminal(x)</a:t>
                      </a:r>
                    </a:p>
                  </a:txBody>
                  <a:tcPr/>
                </a:tc>
                <a:tc>
                  <a:txBody>
                    <a:bodyPr/>
                    <a:lstStyle/>
                    <a:p>
                      <a:r>
                        <a:rPr lang="en-US" sz="1400" dirty="0"/>
                        <a:t>Given</a:t>
                      </a:r>
                    </a:p>
                  </a:txBody>
                  <a:tcPr/>
                </a:tc>
                <a:extLst>
                  <a:ext uri="{0D108BD9-81ED-4DB2-BD59-A6C34878D82A}">
                    <a16:rowId xmlns:a16="http://schemas.microsoft.com/office/drawing/2014/main" val="2483427027"/>
                  </a:ext>
                </a:extLst>
              </a:tr>
              <a:tr h="293189">
                <a:tc>
                  <a:txBody>
                    <a:bodyPr/>
                    <a:lstStyle/>
                    <a:p>
                      <a:r>
                        <a:rPr lang="en-US" sz="1400" dirty="0"/>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err="1"/>
                        <a:t>Missle</a:t>
                      </a:r>
                      <a:r>
                        <a:rPr lang="en-US" sz="1400" dirty="0"/>
                        <a:t>(M</a:t>
                      </a:r>
                      <a:r>
                        <a:rPr lang="en-US" sz="1400" baseline="-25000" dirty="0"/>
                        <a:t>1</a:t>
                      </a:r>
                      <a:r>
                        <a:rPr lang="en-US" sz="1400" dirty="0"/>
                        <a:t>)</a:t>
                      </a:r>
                    </a:p>
                  </a:txBody>
                  <a:tcPr/>
                </a:tc>
                <a:tc>
                  <a:txBody>
                    <a:bodyPr/>
                    <a:lstStyle/>
                    <a:p>
                      <a:endParaRPr lang="en-US" sz="1400" dirty="0"/>
                    </a:p>
                  </a:txBody>
                  <a:tcPr/>
                </a:tc>
                <a:extLst>
                  <a:ext uri="{0D108BD9-81ED-4DB2-BD59-A6C34878D82A}">
                    <a16:rowId xmlns:a16="http://schemas.microsoft.com/office/drawing/2014/main" val="2048212836"/>
                  </a:ext>
                </a:extLst>
              </a:tr>
              <a:tr h="282303">
                <a:tc>
                  <a:txBody>
                    <a:bodyPr/>
                    <a:lstStyle/>
                    <a:p>
                      <a:r>
                        <a:rPr lang="en-US" sz="1400" dirty="0"/>
                        <a:t>3</a:t>
                      </a:r>
                    </a:p>
                  </a:txBody>
                  <a:tcPr/>
                </a:tc>
                <a:tc>
                  <a:txBody>
                    <a:bodyPr/>
                    <a:lstStyle/>
                    <a:p>
                      <a:r>
                        <a:rPr lang="en-US" sz="1400" dirty="0"/>
                        <a:t>Owns(</a:t>
                      </a:r>
                      <a:r>
                        <a:rPr lang="en-US" sz="1400" dirty="0" err="1"/>
                        <a:t>Nono</a:t>
                      </a:r>
                      <a:r>
                        <a:rPr lang="en-US" sz="1400" dirty="0"/>
                        <a:t>, M</a:t>
                      </a:r>
                      <a:r>
                        <a:rPr lang="en-US" sz="1400" baseline="-25000" dirty="0"/>
                        <a:t>1</a:t>
                      </a:r>
                      <a:r>
                        <a:rPr lang="en-US" sz="1400" dirty="0"/>
                        <a:t>) </a:t>
                      </a:r>
                    </a:p>
                  </a:txBody>
                  <a:tcPr/>
                </a:tc>
                <a:tc>
                  <a:txBody>
                    <a:bodyPr/>
                    <a:lstStyle/>
                    <a:p>
                      <a:endParaRPr lang="en-US" sz="1400" dirty="0"/>
                    </a:p>
                  </a:txBody>
                  <a:tcPr/>
                </a:tc>
                <a:extLst>
                  <a:ext uri="{0D108BD9-81ED-4DB2-BD59-A6C34878D82A}">
                    <a16:rowId xmlns:a16="http://schemas.microsoft.com/office/drawing/2014/main" val="1352397651"/>
                  </a:ext>
                </a:extLst>
              </a:tr>
              <a:tr h="314960">
                <a:tc>
                  <a:txBody>
                    <a:bodyPr/>
                    <a:lstStyle/>
                    <a:p>
                      <a:r>
                        <a:rPr lang="en-US" sz="1400" dirty="0"/>
                        <a:t>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x) ∨ ¬Missile (x) ∨  Sells(West, x, </a:t>
                      </a:r>
                      <a:r>
                        <a:rPr lang="en-US" sz="1400" dirty="0" err="1"/>
                        <a:t>Nono</a:t>
                      </a:r>
                      <a:r>
                        <a:rPr lang="en-US" sz="1400" dirty="0"/>
                        <a:t>)</a:t>
                      </a:r>
                    </a:p>
                  </a:txBody>
                  <a:tcPr/>
                </a:tc>
                <a:tc>
                  <a:txBody>
                    <a:bodyPr/>
                    <a:lstStyle/>
                    <a:p>
                      <a:endParaRPr lang="en-US" sz="1400" dirty="0"/>
                    </a:p>
                  </a:txBody>
                  <a:tcPr/>
                </a:tc>
                <a:extLst>
                  <a:ext uri="{0D108BD9-81ED-4DB2-BD59-A6C34878D82A}">
                    <a16:rowId xmlns:a16="http://schemas.microsoft.com/office/drawing/2014/main" val="1652106379"/>
                  </a:ext>
                </a:extLst>
              </a:tr>
              <a:tr h="261258">
                <a:tc>
                  <a:txBody>
                    <a:bodyPr/>
                    <a:lstStyle/>
                    <a:p>
                      <a:r>
                        <a:rPr lang="en-US" sz="1400" dirty="0"/>
                        <a:t>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Missile (x) ∨ Weapon(x)</a:t>
                      </a:r>
                    </a:p>
                  </a:txBody>
                  <a:tcPr/>
                </a:tc>
                <a:tc>
                  <a:txBody>
                    <a:bodyPr/>
                    <a:lstStyle/>
                    <a:p>
                      <a:endParaRPr lang="en-US" sz="1400"/>
                    </a:p>
                  </a:txBody>
                  <a:tcPr/>
                </a:tc>
                <a:extLst>
                  <a:ext uri="{0D108BD9-81ED-4DB2-BD59-A6C34878D82A}">
                    <a16:rowId xmlns:a16="http://schemas.microsoft.com/office/drawing/2014/main" val="927865011"/>
                  </a:ext>
                </a:extLst>
              </a:tr>
              <a:tr h="315686">
                <a:tc>
                  <a:txBody>
                    <a:bodyPr/>
                    <a:lstStyle/>
                    <a:p>
                      <a:r>
                        <a:rPr lang="en-US" sz="1400" dirty="0"/>
                        <a:t>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 Enemy(x, America) ∨ Hostile (x)</a:t>
                      </a:r>
                    </a:p>
                  </a:txBody>
                  <a:tcPr/>
                </a:tc>
                <a:tc>
                  <a:txBody>
                    <a:bodyPr/>
                    <a:lstStyle/>
                    <a:p>
                      <a:endParaRPr lang="en-US" sz="1400"/>
                    </a:p>
                  </a:txBody>
                  <a:tcPr/>
                </a:tc>
                <a:extLst>
                  <a:ext uri="{0D108BD9-81ED-4DB2-BD59-A6C34878D82A}">
                    <a16:rowId xmlns:a16="http://schemas.microsoft.com/office/drawing/2014/main" val="995031696"/>
                  </a:ext>
                </a:extLst>
              </a:tr>
              <a:tr h="293914">
                <a:tc>
                  <a:txBody>
                    <a:bodyPr/>
                    <a:lstStyle/>
                    <a:p>
                      <a:r>
                        <a:rPr lang="en-US" sz="1400" dirty="0"/>
                        <a:t>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American(West)</a:t>
                      </a:r>
                    </a:p>
                  </a:txBody>
                  <a:tcPr/>
                </a:tc>
                <a:tc>
                  <a:txBody>
                    <a:bodyPr/>
                    <a:lstStyle/>
                    <a:p>
                      <a:endParaRPr lang="en-US" sz="1400"/>
                    </a:p>
                  </a:txBody>
                  <a:tcPr/>
                </a:tc>
                <a:extLst>
                  <a:ext uri="{0D108BD9-81ED-4DB2-BD59-A6C34878D82A}">
                    <a16:rowId xmlns:a16="http://schemas.microsoft.com/office/drawing/2014/main" val="3484997688"/>
                  </a:ext>
                </a:extLst>
              </a:tr>
              <a:tr h="293914">
                <a:tc>
                  <a:txBody>
                    <a:bodyPr/>
                    <a:lstStyle/>
                    <a:p>
                      <a:r>
                        <a:rPr lang="en-US" sz="1400" dirty="0"/>
                        <a:t>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Enemy(</a:t>
                      </a:r>
                      <a:r>
                        <a:rPr lang="en-US" sz="1400" dirty="0" err="1"/>
                        <a:t>Nono</a:t>
                      </a:r>
                      <a:r>
                        <a:rPr lang="en-US" sz="1400" dirty="0"/>
                        <a:t>, America)</a:t>
                      </a:r>
                    </a:p>
                  </a:txBody>
                  <a:tcPr/>
                </a:tc>
                <a:tc>
                  <a:txBody>
                    <a:bodyPr/>
                    <a:lstStyle/>
                    <a:p>
                      <a:endParaRPr lang="en-US" sz="1400"/>
                    </a:p>
                  </a:txBody>
                  <a:tcPr/>
                </a:tc>
                <a:extLst>
                  <a:ext uri="{0D108BD9-81ED-4DB2-BD59-A6C34878D82A}">
                    <a16:rowId xmlns:a16="http://schemas.microsoft.com/office/drawing/2014/main" val="1755679574"/>
                  </a:ext>
                </a:extLst>
              </a:tr>
              <a:tr h="152400">
                <a:tc>
                  <a:txBody>
                    <a:bodyPr/>
                    <a:lstStyle/>
                    <a:p>
                      <a:r>
                        <a:rPr lang="en-US" sz="1400" dirty="0"/>
                        <a:t>9</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¬Criminal(West)</a:t>
                      </a:r>
                    </a:p>
                  </a:txBody>
                  <a:tcPr/>
                </a:tc>
                <a:tc>
                  <a:txBody>
                    <a:bodyPr/>
                    <a:lstStyle/>
                    <a:p>
                      <a:r>
                        <a:rPr lang="en-US" sz="1400" dirty="0"/>
                        <a:t>¬𝛼</a:t>
                      </a:r>
                    </a:p>
                  </a:txBody>
                  <a:tcPr/>
                </a:tc>
                <a:extLst>
                  <a:ext uri="{0D108BD9-81ED-4DB2-BD59-A6C34878D82A}">
                    <a16:rowId xmlns:a16="http://schemas.microsoft.com/office/drawing/2014/main" val="1268415843"/>
                  </a:ext>
                </a:extLst>
              </a:tr>
              <a:tr h="0">
                <a:tc>
                  <a:txBody>
                    <a:bodyPr/>
                    <a:lstStyle/>
                    <a:p>
                      <a:r>
                        <a:rPr lang="en-US" sz="1400" dirty="0"/>
                        <a:t>10</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z) ∨ ¬Hostile(z) </a:t>
                      </a:r>
                    </a:p>
                  </a:txBody>
                  <a:tcPr/>
                </a:tc>
                <a:tc>
                  <a:txBody>
                    <a:bodyPr/>
                    <a:lstStyle/>
                    <a:p>
                      <a:r>
                        <a:rPr lang="en-US" sz="1400" dirty="0"/>
                        <a:t>1/9 {x/West}</a:t>
                      </a:r>
                    </a:p>
                  </a:txBody>
                  <a:tcPr/>
                </a:tc>
                <a:extLst>
                  <a:ext uri="{0D108BD9-81ED-4DB2-BD59-A6C34878D82A}">
                    <a16:rowId xmlns:a16="http://schemas.microsoft.com/office/drawing/2014/main" val="3179334179"/>
                  </a:ext>
                </a:extLst>
              </a:tr>
              <a:tr h="195943">
                <a:tc>
                  <a:txBody>
                    <a:bodyPr/>
                    <a:lstStyle/>
                    <a:p>
                      <a:r>
                        <a:rPr lang="en-US" sz="1400" dirty="0"/>
                        <a:t>11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Hostile(</a:t>
                      </a:r>
                      <a:r>
                        <a:rPr lang="en-US" sz="1400" dirty="0" err="1"/>
                        <a:t>Nono</a:t>
                      </a:r>
                      <a:r>
                        <a:rPr lang="en-US" sz="1400" dirty="0"/>
                        <a:t>)</a:t>
                      </a:r>
                    </a:p>
                  </a:txBody>
                  <a:tcPr/>
                </a:tc>
                <a:tc>
                  <a:txBody>
                    <a:bodyPr/>
                    <a:lstStyle/>
                    <a:p>
                      <a:r>
                        <a:rPr lang="en-US" sz="1400" dirty="0"/>
                        <a:t>6/8 {x/</a:t>
                      </a:r>
                      <a:r>
                        <a:rPr lang="en-US" sz="1400" dirty="0" err="1"/>
                        <a:t>Nono</a:t>
                      </a:r>
                      <a:r>
                        <a:rPr lang="en-US" sz="1400" dirty="0"/>
                        <a:t>}</a:t>
                      </a:r>
                    </a:p>
                  </a:txBody>
                  <a:tcPr/>
                </a:tc>
                <a:extLst>
                  <a:ext uri="{0D108BD9-81ED-4DB2-BD59-A6C34878D82A}">
                    <a16:rowId xmlns:a16="http://schemas.microsoft.com/office/drawing/2014/main" val="3883022823"/>
                  </a:ext>
                </a:extLst>
              </a:tr>
              <a:tr h="0">
                <a:tc>
                  <a:txBody>
                    <a:bodyPr/>
                    <a:lstStyle/>
                    <a:p>
                      <a:r>
                        <a:rPr lang="en-US" sz="1400" dirty="0"/>
                        <a:t>12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¬American (West)  ∨ ¬Weapon(y) ∨ ¬Sells(West, y, </a:t>
                      </a:r>
                      <a:r>
                        <a:rPr lang="en-US" sz="1400" dirty="0" err="1"/>
                        <a:t>Nono</a:t>
                      </a:r>
                      <a:r>
                        <a:rPr lang="en-US" sz="1400" dirty="0"/>
                        <a:t>) </a:t>
                      </a:r>
                    </a:p>
                  </a:txBody>
                  <a:tcPr/>
                </a:tc>
                <a:tc>
                  <a:txBody>
                    <a:bodyPr/>
                    <a:lstStyle/>
                    <a:p>
                      <a:r>
                        <a:rPr lang="en-US" sz="1400" dirty="0"/>
                        <a:t>10/11 {z/</a:t>
                      </a:r>
                      <a:r>
                        <a:rPr lang="en-US" sz="1400" dirty="0" err="1"/>
                        <a:t>Nono</a:t>
                      </a:r>
                      <a:r>
                        <a:rPr lang="en-US" sz="1400" dirty="0"/>
                        <a:t>}</a:t>
                      </a:r>
                    </a:p>
                  </a:txBody>
                  <a:tcPr/>
                </a:tc>
                <a:extLst>
                  <a:ext uri="{0D108BD9-81ED-4DB2-BD59-A6C34878D82A}">
                    <a16:rowId xmlns:a16="http://schemas.microsoft.com/office/drawing/2014/main" val="2254937985"/>
                  </a:ext>
                </a:extLst>
              </a:tr>
              <a:tr h="0">
                <a:tc>
                  <a:txBody>
                    <a:bodyPr/>
                    <a:lstStyle/>
                    <a:p>
                      <a:r>
                        <a:rPr lang="en-US" sz="1400" dirty="0"/>
                        <a:t>13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¬Weapon(y) ∨ ¬Sells(West, y, </a:t>
                      </a:r>
                      <a:r>
                        <a:rPr lang="en-US" sz="1400" dirty="0" err="1"/>
                        <a:t>Nono</a:t>
                      </a:r>
                      <a:r>
                        <a:rPr lang="en-US" sz="1400" dirty="0"/>
                        <a:t>) </a:t>
                      </a:r>
                    </a:p>
                  </a:txBody>
                  <a:tcPr/>
                </a:tc>
                <a:tc>
                  <a:txBody>
                    <a:bodyPr/>
                    <a:lstStyle/>
                    <a:p>
                      <a:r>
                        <a:rPr lang="en-US" sz="1400" dirty="0"/>
                        <a:t>7/12 </a:t>
                      </a:r>
                    </a:p>
                  </a:txBody>
                  <a:tcPr/>
                </a:tc>
                <a:extLst>
                  <a:ext uri="{0D108BD9-81ED-4DB2-BD59-A6C34878D82A}">
                    <a16:rowId xmlns:a16="http://schemas.microsoft.com/office/drawing/2014/main" val="2541196853"/>
                  </a:ext>
                </a:extLst>
              </a:tr>
              <a:tr h="0">
                <a:tc>
                  <a:txBody>
                    <a:bodyPr/>
                    <a:lstStyle/>
                    <a:p>
                      <a:r>
                        <a:rPr lang="en-US" sz="1400" dirty="0"/>
                        <a:t>14</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¬Owns(</a:t>
                      </a:r>
                      <a:r>
                        <a:rPr lang="en-US" sz="1400" dirty="0" err="1"/>
                        <a:t>Nono</a:t>
                      </a:r>
                      <a:r>
                        <a:rPr lang="en-US" sz="1400" dirty="0"/>
                        <a:t>, M</a:t>
                      </a:r>
                      <a:r>
                        <a:rPr lang="en-US" sz="1400" baseline="-25000" dirty="0"/>
                        <a:t>1</a:t>
                      </a:r>
                      <a:r>
                        <a:rPr lang="en-US" sz="1400" dirty="0"/>
                        <a:t>) ∨ 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2/4 {x/M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509208052"/>
                  </a:ext>
                </a:extLst>
              </a:tr>
              <a:tr h="217714">
                <a:tc>
                  <a:txBody>
                    <a:bodyPr/>
                    <a:lstStyle/>
                    <a:p>
                      <a:r>
                        <a:rPr lang="en-US" sz="1400" dirty="0"/>
                        <a:t>15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a:t>
                      </a:r>
                    </a:p>
                  </a:txBody>
                  <a:tcPr/>
                </a:tc>
                <a:tc>
                  <a:txBody>
                    <a:bodyPr/>
                    <a:lstStyle/>
                    <a:p>
                      <a:r>
                        <a:rPr lang="en-US" sz="1400" dirty="0"/>
                        <a:t>3/14 </a:t>
                      </a:r>
                    </a:p>
                  </a:txBody>
                  <a:tcPr/>
                </a:tc>
                <a:extLst>
                  <a:ext uri="{0D108BD9-81ED-4DB2-BD59-A6C34878D82A}">
                    <a16:rowId xmlns:a16="http://schemas.microsoft.com/office/drawing/2014/main" val="2784474886"/>
                  </a:ext>
                </a:extLst>
              </a:tr>
              <a:tr h="217714">
                <a:tc>
                  <a:txBody>
                    <a:bodyPr/>
                    <a:lstStyle/>
                    <a:p>
                      <a:r>
                        <a:rPr lang="en-US" sz="1400" dirty="0"/>
                        <a:t>16</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Weapon(M</a:t>
                      </a:r>
                      <a:r>
                        <a:rPr lang="en-US" sz="1400" baseline="-25000" dirty="0"/>
                        <a:t>1</a:t>
                      </a:r>
                      <a:r>
                        <a:rPr lang="en-US" sz="1400" baseline="0" dirty="0"/>
                        <a:t>)</a:t>
                      </a:r>
                    </a:p>
                  </a:txBody>
                  <a:tcPr/>
                </a:tc>
                <a:tc>
                  <a:txBody>
                    <a:bodyPr/>
                    <a:lstStyle/>
                    <a:p>
                      <a:r>
                        <a:rPr lang="en-US" sz="1400" dirty="0"/>
                        <a:t>2/5 {x/ M</a:t>
                      </a:r>
                      <a:r>
                        <a:rPr lang="en-US" sz="1400" baseline="-25000" dirty="0"/>
                        <a:t>1</a:t>
                      </a:r>
                      <a:r>
                        <a:rPr lang="en-US" sz="1400" baseline="0" dirty="0"/>
                        <a:t>}</a:t>
                      </a:r>
                    </a:p>
                  </a:txBody>
                  <a:tcPr/>
                </a:tc>
                <a:extLst>
                  <a:ext uri="{0D108BD9-81ED-4DB2-BD59-A6C34878D82A}">
                    <a16:rowId xmlns:a16="http://schemas.microsoft.com/office/drawing/2014/main" val="2751777425"/>
                  </a:ext>
                </a:extLst>
              </a:tr>
              <a:tr h="217714">
                <a:tc>
                  <a:txBody>
                    <a:bodyPr/>
                    <a:lstStyle/>
                    <a:p>
                      <a:r>
                        <a:rPr lang="en-US" sz="1400" dirty="0"/>
                        <a:t>17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¬Sells(West, M</a:t>
                      </a:r>
                      <a:r>
                        <a:rPr lang="en-US" sz="1400" baseline="-25000" dirty="0"/>
                        <a:t>1</a:t>
                      </a:r>
                      <a:r>
                        <a:rPr lang="en-US" sz="1400" dirty="0"/>
                        <a:t>, </a:t>
                      </a:r>
                      <a:r>
                        <a:rPr lang="en-US" sz="1400" dirty="0" err="1"/>
                        <a:t>Nono</a:t>
                      </a:r>
                      <a:r>
                        <a:rPr lang="en-US" sz="1400" dirty="0"/>
                        <a:t>) </a:t>
                      </a:r>
                    </a:p>
                  </a:txBody>
                  <a:tcPr/>
                </a:tc>
                <a:tc>
                  <a:txBody>
                    <a:bodyPr/>
                    <a:lstStyle/>
                    <a:p>
                      <a:r>
                        <a:rPr lang="en-US" sz="1400" dirty="0"/>
                        <a:t>12/16 {y/M</a:t>
                      </a:r>
                      <a:r>
                        <a:rPr lang="en-US" sz="1400" baseline="-25000" dirty="0"/>
                        <a:t>1</a:t>
                      </a:r>
                      <a:r>
                        <a:rPr lang="en-US" sz="1400" baseline="0" dirty="0"/>
                        <a:t>}</a:t>
                      </a:r>
                      <a:endParaRPr lang="en-US" sz="1400" dirty="0"/>
                    </a:p>
                  </a:txBody>
                  <a:tcPr/>
                </a:tc>
                <a:extLst>
                  <a:ext uri="{0D108BD9-81ED-4DB2-BD59-A6C34878D82A}">
                    <a16:rowId xmlns:a16="http://schemas.microsoft.com/office/drawing/2014/main" val="3735633409"/>
                  </a:ext>
                </a:extLst>
              </a:tr>
              <a:tr h="217714">
                <a:tc>
                  <a:txBody>
                    <a:bodyPr/>
                    <a:lstStyle/>
                    <a:p>
                      <a:r>
                        <a:rPr lang="en-US" sz="1400" dirty="0"/>
                        <a:t>18</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a:t>
                      </a:r>
                    </a:p>
                  </a:txBody>
                  <a:tcPr/>
                </a:tc>
                <a:tc>
                  <a:txBody>
                    <a:bodyPr/>
                    <a:lstStyle/>
                    <a:p>
                      <a:r>
                        <a:rPr lang="en-US" sz="1400" dirty="0"/>
                        <a:t>15/17</a:t>
                      </a:r>
                    </a:p>
                  </a:txBody>
                  <a:tcPr/>
                </a:tc>
                <a:extLst>
                  <a:ext uri="{0D108BD9-81ED-4DB2-BD59-A6C34878D82A}">
                    <a16:rowId xmlns:a16="http://schemas.microsoft.com/office/drawing/2014/main" val="120149197"/>
                  </a:ext>
                </a:extLst>
              </a:tr>
            </a:tbl>
          </a:graphicData>
        </a:graphic>
      </p:graphicFrame>
    </p:spTree>
    <p:extLst>
      <p:ext uri="{BB962C8B-B14F-4D97-AF65-F5344CB8AC3E}">
        <p14:creationId xmlns:p14="http://schemas.microsoft.com/office/powerpoint/2010/main" val="3133679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Example Knowledge Base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3</a:t>
            </a:fld>
            <a:endParaRPr lang="en-US" dirty="0"/>
          </a:p>
        </p:txBody>
      </p:sp>
      <p:sp>
        <p:nvSpPr>
          <p:cNvPr id="5" name="Content Placeholder 2">
            <a:extLst>
              <a:ext uri="{FF2B5EF4-FFF2-40B4-BE49-F238E27FC236}">
                <a16:creationId xmlns:a16="http://schemas.microsoft.com/office/drawing/2014/main" id="{1C239BFD-71D2-CB48-8C47-AADE027A58F4}"/>
              </a:ext>
            </a:extLst>
          </p:cNvPr>
          <p:cNvSpPr txBox="1">
            <a:spLocks/>
          </p:cNvSpPr>
          <p:nvPr/>
        </p:nvSpPr>
        <p:spPr>
          <a:xfrm>
            <a:off x="209550" y="1769516"/>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 it is a crime for an American to sell weapons to hostile nations:</a:t>
            </a:r>
          </a:p>
          <a:p>
            <a:pPr marL="0" indent="0">
              <a:buNone/>
            </a:pPr>
            <a:endParaRPr lang="en-US" sz="2400" dirty="0"/>
          </a:p>
        </p:txBody>
      </p:sp>
      <p:sp>
        <p:nvSpPr>
          <p:cNvPr id="6" name="Content Placeholder 2">
            <a:extLst>
              <a:ext uri="{FF2B5EF4-FFF2-40B4-BE49-F238E27FC236}">
                <a16:creationId xmlns:a16="http://schemas.microsoft.com/office/drawing/2014/main" id="{F5EDA895-FEA8-804B-A5BA-16CB519E4499}"/>
              </a:ext>
            </a:extLst>
          </p:cNvPr>
          <p:cNvSpPr txBox="1">
            <a:spLocks/>
          </p:cNvSpPr>
          <p:nvPr/>
        </p:nvSpPr>
        <p:spPr>
          <a:xfrm>
            <a:off x="1414757" y="2291768"/>
            <a:ext cx="8796043"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American(x) ∧ Weapon(y) ∧ Sells(x, y, z) ∧ Hostile(z) ⟹ Criminal(x)</a:t>
            </a:r>
          </a:p>
          <a:p>
            <a:pPr marL="0" indent="0">
              <a:buNone/>
            </a:pPr>
            <a:endParaRPr lang="en-US" sz="2400" dirty="0"/>
          </a:p>
        </p:txBody>
      </p:sp>
      <p:sp>
        <p:nvSpPr>
          <p:cNvPr id="8" name="Content Placeholder 2">
            <a:extLst>
              <a:ext uri="{FF2B5EF4-FFF2-40B4-BE49-F238E27FC236}">
                <a16:creationId xmlns:a16="http://schemas.microsoft.com/office/drawing/2014/main" id="{53994E3B-7F69-424E-9EA4-F6D23F5E112C}"/>
              </a:ext>
            </a:extLst>
          </p:cNvPr>
          <p:cNvSpPr txBox="1">
            <a:spLocks/>
          </p:cNvSpPr>
          <p:nvPr/>
        </p:nvSpPr>
        <p:spPr>
          <a:xfrm>
            <a:off x="0" y="818415"/>
            <a:ext cx="12192000" cy="11514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9525">
              <a:buNone/>
            </a:pPr>
            <a:r>
              <a:rPr lang="en-US" sz="2200" dirty="0"/>
              <a:t>The law says that it is a crime for an American to sell weapons to hostile nations.  The country, </a:t>
            </a:r>
            <a:r>
              <a:rPr lang="en-US" sz="2200" dirty="0" err="1"/>
              <a:t>Nono</a:t>
            </a:r>
            <a:r>
              <a:rPr lang="en-US" sz="2200" dirty="0"/>
              <a:t>, an enemy of America, has some missiles, and all of its missiles were sold to it by Colonel West, who is an American. </a:t>
            </a:r>
          </a:p>
        </p:txBody>
      </p:sp>
      <p:sp>
        <p:nvSpPr>
          <p:cNvPr id="10" name="Content Placeholder 2">
            <a:extLst>
              <a:ext uri="{FF2B5EF4-FFF2-40B4-BE49-F238E27FC236}">
                <a16:creationId xmlns:a16="http://schemas.microsoft.com/office/drawing/2014/main" id="{AC4747C4-8646-4048-B1A6-B203BCFE67F3}"/>
              </a:ext>
            </a:extLst>
          </p:cNvPr>
          <p:cNvSpPr txBox="1">
            <a:spLocks/>
          </p:cNvSpPr>
          <p:nvPr/>
        </p:nvSpPr>
        <p:spPr>
          <a:xfrm>
            <a:off x="209550" y="2720236"/>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err="1"/>
              <a:t>Nono</a:t>
            </a:r>
            <a:r>
              <a:rPr lang="en-US" sz="2400" dirty="0"/>
              <a:t> .. Has some missiles</a:t>
            </a:r>
          </a:p>
          <a:p>
            <a:pPr marL="0" indent="0">
              <a:buNone/>
            </a:pPr>
            <a:endParaRPr lang="en-US" sz="2400" dirty="0"/>
          </a:p>
        </p:txBody>
      </p:sp>
      <p:sp>
        <p:nvSpPr>
          <p:cNvPr id="12" name="Content Placeholder 2">
            <a:extLst>
              <a:ext uri="{FF2B5EF4-FFF2-40B4-BE49-F238E27FC236}">
                <a16:creationId xmlns:a16="http://schemas.microsoft.com/office/drawing/2014/main" id="{C9271E75-53D1-6F4C-A17D-A98638078D30}"/>
              </a:ext>
            </a:extLst>
          </p:cNvPr>
          <p:cNvSpPr txBox="1">
            <a:spLocks/>
          </p:cNvSpPr>
          <p:nvPr/>
        </p:nvSpPr>
        <p:spPr>
          <a:xfrm>
            <a:off x="209550" y="4214572"/>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 All of its missiles were sold to it by Col. West:</a:t>
            </a:r>
          </a:p>
          <a:p>
            <a:pPr marL="0" indent="0">
              <a:buNone/>
            </a:pPr>
            <a:endParaRPr lang="en-US" sz="2400" dirty="0"/>
          </a:p>
          <a:p>
            <a:pPr marL="0" indent="0">
              <a:buNone/>
            </a:pPr>
            <a:endParaRPr lang="en-US" sz="2400" dirty="0"/>
          </a:p>
        </p:txBody>
      </p:sp>
      <p:sp>
        <p:nvSpPr>
          <p:cNvPr id="13" name="Content Placeholder 2">
            <a:extLst>
              <a:ext uri="{FF2B5EF4-FFF2-40B4-BE49-F238E27FC236}">
                <a16:creationId xmlns:a16="http://schemas.microsoft.com/office/drawing/2014/main" id="{A548BA34-BD16-C041-98D5-A4D8512CE628}"/>
              </a:ext>
            </a:extLst>
          </p:cNvPr>
          <p:cNvSpPr txBox="1">
            <a:spLocks/>
          </p:cNvSpPr>
          <p:nvPr/>
        </p:nvSpPr>
        <p:spPr>
          <a:xfrm>
            <a:off x="209550" y="5077278"/>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Missiles are weapons:</a:t>
            </a:r>
          </a:p>
          <a:p>
            <a:pPr marL="0" indent="0">
              <a:buNone/>
            </a:pPr>
            <a:endParaRPr lang="en-US" sz="2400" dirty="0"/>
          </a:p>
          <a:p>
            <a:pPr marL="0" indent="0">
              <a:buNone/>
            </a:pPr>
            <a:endParaRPr lang="en-US" sz="2400" dirty="0"/>
          </a:p>
        </p:txBody>
      </p:sp>
      <p:sp>
        <p:nvSpPr>
          <p:cNvPr id="14" name="Content Placeholder 2">
            <a:extLst>
              <a:ext uri="{FF2B5EF4-FFF2-40B4-BE49-F238E27FC236}">
                <a16:creationId xmlns:a16="http://schemas.microsoft.com/office/drawing/2014/main" id="{695EF79F-3208-8D48-82FC-F88AE83A50F7}"/>
              </a:ext>
            </a:extLst>
          </p:cNvPr>
          <p:cNvSpPr txBox="1">
            <a:spLocks/>
          </p:cNvSpPr>
          <p:nvPr/>
        </p:nvSpPr>
        <p:spPr>
          <a:xfrm>
            <a:off x="209550" y="5946548"/>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An enemy of America counts as hostile: ∀ x Enemy(x, America) ⟹ Hostile(x) </a:t>
            </a:r>
          </a:p>
          <a:p>
            <a:pPr marL="0" indent="0">
              <a:buNone/>
            </a:pPr>
            <a:endParaRPr lang="en-US" sz="2400" dirty="0"/>
          </a:p>
          <a:p>
            <a:pPr marL="0" indent="0">
              <a:buNone/>
            </a:pPr>
            <a:endParaRPr lang="en-US" sz="2400" dirty="0"/>
          </a:p>
        </p:txBody>
      </p:sp>
      <p:sp>
        <p:nvSpPr>
          <p:cNvPr id="15" name="Content Placeholder 2">
            <a:extLst>
              <a:ext uri="{FF2B5EF4-FFF2-40B4-BE49-F238E27FC236}">
                <a16:creationId xmlns:a16="http://schemas.microsoft.com/office/drawing/2014/main" id="{B42F70BA-A0D6-4B47-BB8B-2CA2378A0CE1}"/>
              </a:ext>
            </a:extLst>
          </p:cNvPr>
          <p:cNvSpPr txBox="1">
            <a:spLocks/>
          </p:cNvSpPr>
          <p:nvPr/>
        </p:nvSpPr>
        <p:spPr>
          <a:xfrm>
            <a:off x="1414757" y="3217534"/>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∃x Owns(</a:t>
            </a:r>
            <a:r>
              <a:rPr lang="en-US" sz="2400" dirty="0" err="1"/>
              <a:t>Nono</a:t>
            </a:r>
            <a:r>
              <a:rPr lang="en-US" sz="2400" dirty="0"/>
              <a:t>, x) ∧ Missile (x):</a:t>
            </a:r>
          </a:p>
          <a:p>
            <a:pPr marL="0" indent="0">
              <a:buNone/>
            </a:pPr>
            <a:endParaRPr lang="en-US" sz="2400" dirty="0"/>
          </a:p>
        </p:txBody>
      </p:sp>
      <p:sp>
        <p:nvSpPr>
          <p:cNvPr id="16" name="Content Placeholder 2">
            <a:extLst>
              <a:ext uri="{FF2B5EF4-FFF2-40B4-BE49-F238E27FC236}">
                <a16:creationId xmlns:a16="http://schemas.microsoft.com/office/drawing/2014/main" id="{80451CDC-E642-9945-AED4-2A19A1D95C54}"/>
              </a:ext>
            </a:extLst>
          </p:cNvPr>
          <p:cNvSpPr txBox="1">
            <a:spLocks/>
          </p:cNvSpPr>
          <p:nvPr/>
        </p:nvSpPr>
        <p:spPr>
          <a:xfrm>
            <a:off x="1414757" y="3727776"/>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Owns(</a:t>
            </a:r>
            <a:r>
              <a:rPr lang="en-US" sz="2400" dirty="0" err="1"/>
              <a:t>Nono</a:t>
            </a:r>
            <a:r>
              <a:rPr lang="en-US" sz="2400" dirty="0"/>
              <a:t>, M</a:t>
            </a:r>
            <a:r>
              <a:rPr lang="en-US" sz="2400" baseline="-25000" dirty="0"/>
              <a:t>1</a:t>
            </a:r>
            <a:r>
              <a:rPr lang="en-US" sz="2400" dirty="0"/>
              <a:t>) and </a:t>
            </a:r>
            <a:r>
              <a:rPr lang="en-US" sz="2400" dirty="0" err="1"/>
              <a:t>Missle</a:t>
            </a:r>
            <a:r>
              <a:rPr lang="en-US" sz="2400" dirty="0"/>
              <a:t>(M</a:t>
            </a:r>
            <a:r>
              <a:rPr lang="en-US" sz="2400" baseline="-25000" dirty="0"/>
              <a:t>1</a:t>
            </a:r>
            <a:r>
              <a:rPr lang="en-US" sz="2400" dirty="0"/>
              <a:t>)</a:t>
            </a:r>
          </a:p>
          <a:p>
            <a:pPr marL="0" indent="0">
              <a:buNone/>
            </a:pPr>
            <a:endParaRPr lang="en-US" sz="2400" dirty="0"/>
          </a:p>
        </p:txBody>
      </p:sp>
      <p:sp>
        <p:nvSpPr>
          <p:cNvPr id="17" name="Content Placeholder 2">
            <a:extLst>
              <a:ext uri="{FF2B5EF4-FFF2-40B4-BE49-F238E27FC236}">
                <a16:creationId xmlns:a16="http://schemas.microsoft.com/office/drawing/2014/main" id="{95DEA269-B252-1346-A6FE-F4B90C6D8A5B}"/>
              </a:ext>
            </a:extLst>
          </p:cNvPr>
          <p:cNvSpPr txBox="1">
            <a:spLocks/>
          </p:cNvSpPr>
          <p:nvPr/>
        </p:nvSpPr>
        <p:spPr>
          <a:xfrm>
            <a:off x="1414757" y="4700147"/>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∀x Owns(</a:t>
            </a:r>
            <a:r>
              <a:rPr lang="en-US" sz="2400" dirty="0" err="1"/>
              <a:t>Nono</a:t>
            </a:r>
            <a:r>
              <a:rPr lang="en-US" sz="2400" dirty="0"/>
              <a:t>, x) ∧ Missile (x) ⟹ Sells(West, x, </a:t>
            </a:r>
            <a:r>
              <a:rPr lang="en-US" sz="2400" dirty="0" err="1"/>
              <a:t>Nono</a:t>
            </a:r>
            <a:r>
              <a:rPr lang="en-US" sz="2400" dirty="0"/>
              <a:t>)</a:t>
            </a:r>
          </a:p>
          <a:p>
            <a:pPr marL="0" indent="0">
              <a:buNone/>
            </a:pPr>
            <a:endParaRPr lang="en-US" sz="2400" dirty="0"/>
          </a:p>
        </p:txBody>
      </p:sp>
      <p:sp>
        <p:nvSpPr>
          <p:cNvPr id="18" name="Content Placeholder 2">
            <a:extLst>
              <a:ext uri="{FF2B5EF4-FFF2-40B4-BE49-F238E27FC236}">
                <a16:creationId xmlns:a16="http://schemas.microsoft.com/office/drawing/2014/main" id="{E22B8807-005A-CE46-9AFB-2CFCD3DCDEC5}"/>
              </a:ext>
            </a:extLst>
          </p:cNvPr>
          <p:cNvSpPr txBox="1">
            <a:spLocks/>
          </p:cNvSpPr>
          <p:nvPr/>
        </p:nvSpPr>
        <p:spPr>
          <a:xfrm>
            <a:off x="1414757" y="5446871"/>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∀x Missile (x) ⟹ Weapon(x)</a:t>
            </a:r>
          </a:p>
          <a:p>
            <a:pPr marL="0" indent="0">
              <a:buNone/>
            </a:pPr>
            <a:endParaRPr lang="en-US" sz="2400" dirty="0"/>
          </a:p>
        </p:txBody>
      </p:sp>
    </p:spTree>
    <p:extLst>
      <p:ext uri="{BB962C8B-B14F-4D97-AF65-F5344CB8AC3E}">
        <p14:creationId xmlns:p14="http://schemas.microsoft.com/office/powerpoint/2010/main" val="2457790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2" grpId="0"/>
      <p:bldP spid="13" grpId="0"/>
      <p:bldP spid="14" grpId="0"/>
      <p:bldP spid="15" grpId="0"/>
      <p:bldP spid="16" grpId="0"/>
      <p:bldP spid="17" grpId="0"/>
      <p:bldP spid="1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Summary of FOL</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30</a:t>
            </a:fld>
            <a:endParaRPr lang="en-US" dirty="0"/>
          </a:p>
        </p:txBody>
      </p:sp>
    </p:spTree>
    <p:extLst>
      <p:ext uri="{BB962C8B-B14F-4D97-AF65-F5344CB8AC3E}">
        <p14:creationId xmlns:p14="http://schemas.microsoft.com/office/powerpoint/2010/main" val="7411488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Example Knowledge Base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4</a:t>
            </a:fld>
            <a:endParaRPr lang="en-US" dirty="0"/>
          </a:p>
        </p:txBody>
      </p:sp>
      <p:sp>
        <p:nvSpPr>
          <p:cNvPr id="5" name="Content Placeholder 2">
            <a:extLst>
              <a:ext uri="{FF2B5EF4-FFF2-40B4-BE49-F238E27FC236}">
                <a16:creationId xmlns:a16="http://schemas.microsoft.com/office/drawing/2014/main" id="{80D3FDB8-FF60-6345-91E6-379D8333A121}"/>
              </a:ext>
            </a:extLst>
          </p:cNvPr>
          <p:cNvSpPr txBox="1">
            <a:spLocks/>
          </p:cNvSpPr>
          <p:nvPr/>
        </p:nvSpPr>
        <p:spPr>
          <a:xfrm>
            <a:off x="209550" y="1769516"/>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 it is a crime for an American to sell weapons to hostile nations:</a:t>
            </a:r>
          </a:p>
          <a:p>
            <a:pPr marL="0" indent="0">
              <a:buNone/>
            </a:pPr>
            <a:endParaRPr lang="en-US" sz="2400" dirty="0"/>
          </a:p>
        </p:txBody>
      </p:sp>
      <p:sp>
        <p:nvSpPr>
          <p:cNvPr id="6" name="Content Placeholder 2">
            <a:extLst>
              <a:ext uri="{FF2B5EF4-FFF2-40B4-BE49-F238E27FC236}">
                <a16:creationId xmlns:a16="http://schemas.microsoft.com/office/drawing/2014/main" id="{F1B86069-2BE9-BF4C-AC8B-45E8E8B8B5B8}"/>
              </a:ext>
            </a:extLst>
          </p:cNvPr>
          <p:cNvSpPr txBox="1">
            <a:spLocks/>
          </p:cNvSpPr>
          <p:nvPr/>
        </p:nvSpPr>
        <p:spPr>
          <a:xfrm>
            <a:off x="1016172" y="2128322"/>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American(x) ∧ Weapon(y) ∧ Sells(x, y, z) ∧ Hostile(z) ⟹ Criminal(x)</a:t>
            </a:r>
          </a:p>
          <a:p>
            <a:pPr marL="0" indent="0">
              <a:buNone/>
            </a:pPr>
            <a:endParaRPr lang="en-US" sz="2400" dirty="0"/>
          </a:p>
        </p:txBody>
      </p:sp>
      <p:sp>
        <p:nvSpPr>
          <p:cNvPr id="8" name="Content Placeholder 2">
            <a:extLst>
              <a:ext uri="{FF2B5EF4-FFF2-40B4-BE49-F238E27FC236}">
                <a16:creationId xmlns:a16="http://schemas.microsoft.com/office/drawing/2014/main" id="{4C4458D6-B1C6-624D-A9D1-3E41F63CA0C6}"/>
              </a:ext>
            </a:extLst>
          </p:cNvPr>
          <p:cNvSpPr txBox="1">
            <a:spLocks/>
          </p:cNvSpPr>
          <p:nvPr/>
        </p:nvSpPr>
        <p:spPr>
          <a:xfrm>
            <a:off x="0" y="818415"/>
            <a:ext cx="12192000" cy="11514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525" indent="-9525">
              <a:buNone/>
            </a:pPr>
            <a:r>
              <a:rPr lang="en-US" sz="2200" dirty="0"/>
              <a:t>The law says that it is a crime for an American to sell weapons to hostile nations.  The country, </a:t>
            </a:r>
            <a:r>
              <a:rPr lang="en-US" sz="2200" dirty="0" err="1"/>
              <a:t>Nono</a:t>
            </a:r>
            <a:r>
              <a:rPr lang="en-US" sz="2200" dirty="0"/>
              <a:t>, an enemy of America, has some missiles, and all of its missiles were sold to it by Colonel West, who is an American. </a:t>
            </a:r>
          </a:p>
        </p:txBody>
      </p:sp>
      <p:sp>
        <p:nvSpPr>
          <p:cNvPr id="10" name="Content Placeholder 2">
            <a:extLst>
              <a:ext uri="{FF2B5EF4-FFF2-40B4-BE49-F238E27FC236}">
                <a16:creationId xmlns:a16="http://schemas.microsoft.com/office/drawing/2014/main" id="{7A7204D1-3B12-FD48-8A1B-B280F1391AAE}"/>
              </a:ext>
            </a:extLst>
          </p:cNvPr>
          <p:cNvSpPr txBox="1">
            <a:spLocks/>
          </p:cNvSpPr>
          <p:nvPr/>
        </p:nvSpPr>
        <p:spPr>
          <a:xfrm>
            <a:off x="209550" y="2614729"/>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err="1"/>
              <a:t>Nono</a:t>
            </a:r>
            <a:r>
              <a:rPr lang="en-US" sz="2000" dirty="0"/>
              <a:t> .. Has some missiles</a:t>
            </a:r>
          </a:p>
          <a:p>
            <a:pPr marL="0" indent="0">
              <a:buNone/>
            </a:pPr>
            <a:endParaRPr lang="en-US" sz="2400" dirty="0"/>
          </a:p>
        </p:txBody>
      </p:sp>
      <p:sp>
        <p:nvSpPr>
          <p:cNvPr id="12" name="Content Placeholder 2">
            <a:extLst>
              <a:ext uri="{FF2B5EF4-FFF2-40B4-BE49-F238E27FC236}">
                <a16:creationId xmlns:a16="http://schemas.microsoft.com/office/drawing/2014/main" id="{22973280-FD74-DF48-B1F8-700CD7EDBDCF}"/>
              </a:ext>
            </a:extLst>
          </p:cNvPr>
          <p:cNvSpPr txBox="1">
            <a:spLocks/>
          </p:cNvSpPr>
          <p:nvPr/>
        </p:nvSpPr>
        <p:spPr>
          <a:xfrm>
            <a:off x="1414757" y="2969602"/>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∃x Owns(</a:t>
            </a:r>
            <a:r>
              <a:rPr lang="en-US" sz="2000" dirty="0" err="1"/>
              <a:t>Nono</a:t>
            </a:r>
            <a:r>
              <a:rPr lang="en-US" sz="2000" dirty="0"/>
              <a:t>, x) ∧ Missile (x):</a:t>
            </a:r>
          </a:p>
          <a:p>
            <a:pPr marL="0" indent="0">
              <a:buNone/>
            </a:pPr>
            <a:endParaRPr lang="en-US" sz="2400" dirty="0"/>
          </a:p>
        </p:txBody>
      </p:sp>
      <p:sp>
        <p:nvSpPr>
          <p:cNvPr id="13" name="Content Placeholder 2">
            <a:extLst>
              <a:ext uri="{FF2B5EF4-FFF2-40B4-BE49-F238E27FC236}">
                <a16:creationId xmlns:a16="http://schemas.microsoft.com/office/drawing/2014/main" id="{57EBAF4E-5016-4141-8A2D-96422D15132E}"/>
              </a:ext>
            </a:extLst>
          </p:cNvPr>
          <p:cNvSpPr txBox="1">
            <a:spLocks/>
          </p:cNvSpPr>
          <p:nvPr/>
        </p:nvSpPr>
        <p:spPr>
          <a:xfrm>
            <a:off x="0" y="3469279"/>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 All of its missiles were sold to it by Col. West:</a:t>
            </a:r>
          </a:p>
          <a:p>
            <a:pPr marL="0" indent="0">
              <a:buNone/>
            </a:pPr>
            <a:endParaRPr lang="en-US" sz="2400" dirty="0"/>
          </a:p>
          <a:p>
            <a:pPr marL="0" indent="0">
              <a:buNone/>
            </a:pPr>
            <a:endParaRPr lang="en-US" sz="2400" dirty="0"/>
          </a:p>
        </p:txBody>
      </p:sp>
      <p:sp>
        <p:nvSpPr>
          <p:cNvPr id="14" name="Content Placeholder 2">
            <a:extLst>
              <a:ext uri="{FF2B5EF4-FFF2-40B4-BE49-F238E27FC236}">
                <a16:creationId xmlns:a16="http://schemas.microsoft.com/office/drawing/2014/main" id="{9FC65B5E-D145-0241-B8A4-0AACF4632B18}"/>
              </a:ext>
            </a:extLst>
          </p:cNvPr>
          <p:cNvSpPr txBox="1">
            <a:spLocks/>
          </p:cNvSpPr>
          <p:nvPr/>
        </p:nvSpPr>
        <p:spPr>
          <a:xfrm>
            <a:off x="1414757" y="3903914"/>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∀x Owns(</a:t>
            </a:r>
            <a:r>
              <a:rPr lang="en-US" sz="2000" dirty="0" err="1"/>
              <a:t>Nono</a:t>
            </a:r>
            <a:r>
              <a:rPr lang="en-US" sz="2000" dirty="0"/>
              <a:t>, x) ∧ Missile (x) ⟹ Sells(West, x, </a:t>
            </a:r>
            <a:r>
              <a:rPr lang="en-US" sz="2000" dirty="0" err="1"/>
              <a:t>Nono</a:t>
            </a:r>
            <a:r>
              <a:rPr lang="en-US" sz="2000" dirty="0"/>
              <a:t>)</a:t>
            </a:r>
          </a:p>
          <a:p>
            <a:pPr marL="0" indent="0">
              <a:buNone/>
            </a:pPr>
            <a:endParaRPr lang="en-US" sz="2400" dirty="0"/>
          </a:p>
        </p:txBody>
      </p:sp>
      <p:sp>
        <p:nvSpPr>
          <p:cNvPr id="15" name="Content Placeholder 2">
            <a:extLst>
              <a:ext uri="{FF2B5EF4-FFF2-40B4-BE49-F238E27FC236}">
                <a16:creationId xmlns:a16="http://schemas.microsoft.com/office/drawing/2014/main" id="{3EBC3CC4-9A17-A349-B3CD-A0DFF842BABC}"/>
              </a:ext>
            </a:extLst>
          </p:cNvPr>
          <p:cNvSpPr txBox="1">
            <a:spLocks/>
          </p:cNvSpPr>
          <p:nvPr/>
        </p:nvSpPr>
        <p:spPr>
          <a:xfrm>
            <a:off x="92319" y="4419999"/>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Missiles are weapons:</a:t>
            </a:r>
          </a:p>
          <a:p>
            <a:pPr marL="0" indent="0">
              <a:buNone/>
            </a:pPr>
            <a:endParaRPr lang="en-US" sz="2400" dirty="0"/>
          </a:p>
          <a:p>
            <a:pPr marL="0" indent="0">
              <a:buNone/>
            </a:pPr>
            <a:endParaRPr lang="en-US" sz="2400" dirty="0"/>
          </a:p>
        </p:txBody>
      </p:sp>
      <p:sp>
        <p:nvSpPr>
          <p:cNvPr id="16" name="Content Placeholder 2">
            <a:extLst>
              <a:ext uri="{FF2B5EF4-FFF2-40B4-BE49-F238E27FC236}">
                <a16:creationId xmlns:a16="http://schemas.microsoft.com/office/drawing/2014/main" id="{606C524A-C4A9-714A-A0C7-B212B192FA0E}"/>
              </a:ext>
            </a:extLst>
          </p:cNvPr>
          <p:cNvSpPr txBox="1">
            <a:spLocks/>
          </p:cNvSpPr>
          <p:nvPr/>
        </p:nvSpPr>
        <p:spPr>
          <a:xfrm>
            <a:off x="2860431" y="4415314"/>
            <a:ext cx="4255477"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∀x Missile (x) ⟹ Weapon(x)</a:t>
            </a:r>
          </a:p>
          <a:p>
            <a:pPr marL="0" indent="0">
              <a:buNone/>
            </a:pPr>
            <a:endParaRPr lang="en-US" sz="2400" dirty="0"/>
          </a:p>
        </p:txBody>
      </p:sp>
      <p:sp>
        <p:nvSpPr>
          <p:cNvPr id="17" name="Content Placeholder 2">
            <a:extLst>
              <a:ext uri="{FF2B5EF4-FFF2-40B4-BE49-F238E27FC236}">
                <a16:creationId xmlns:a16="http://schemas.microsoft.com/office/drawing/2014/main" id="{E775B0AA-E2B7-8F46-A7D6-D186ADC69D4F}"/>
              </a:ext>
            </a:extLst>
          </p:cNvPr>
          <p:cNvSpPr txBox="1">
            <a:spLocks/>
          </p:cNvSpPr>
          <p:nvPr/>
        </p:nvSpPr>
        <p:spPr>
          <a:xfrm>
            <a:off x="92319" y="4936084"/>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An enemy of America counts as hostile: ∀ x Enemy(x, America) ⟹ Hostile(x) </a:t>
            </a:r>
          </a:p>
          <a:p>
            <a:pPr marL="0" indent="0">
              <a:buNone/>
            </a:pPr>
            <a:endParaRPr lang="en-US" sz="2400" dirty="0"/>
          </a:p>
          <a:p>
            <a:pPr marL="0" indent="0">
              <a:buNone/>
            </a:pPr>
            <a:endParaRPr lang="en-US" sz="2400" dirty="0"/>
          </a:p>
        </p:txBody>
      </p:sp>
      <p:sp>
        <p:nvSpPr>
          <p:cNvPr id="18" name="Content Placeholder 2">
            <a:extLst>
              <a:ext uri="{FF2B5EF4-FFF2-40B4-BE49-F238E27FC236}">
                <a16:creationId xmlns:a16="http://schemas.microsoft.com/office/drawing/2014/main" id="{4AAB1758-C5AD-5B41-ACA8-01F63926FBFB}"/>
              </a:ext>
            </a:extLst>
          </p:cNvPr>
          <p:cNvSpPr txBox="1">
            <a:spLocks/>
          </p:cNvSpPr>
          <p:nvPr/>
        </p:nvSpPr>
        <p:spPr>
          <a:xfrm>
            <a:off x="92319" y="5373188"/>
            <a:ext cx="3975590"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West, who is an American.. </a:t>
            </a:r>
          </a:p>
          <a:p>
            <a:pPr marL="0" indent="0">
              <a:buNone/>
            </a:pPr>
            <a:endParaRPr lang="en-US" sz="2400" dirty="0"/>
          </a:p>
          <a:p>
            <a:pPr marL="0" indent="0">
              <a:buNone/>
            </a:pPr>
            <a:endParaRPr lang="en-US" sz="2400" dirty="0"/>
          </a:p>
        </p:txBody>
      </p:sp>
      <p:sp>
        <p:nvSpPr>
          <p:cNvPr id="19" name="Content Placeholder 2">
            <a:extLst>
              <a:ext uri="{FF2B5EF4-FFF2-40B4-BE49-F238E27FC236}">
                <a16:creationId xmlns:a16="http://schemas.microsoft.com/office/drawing/2014/main" id="{28C47799-662E-CA4D-A191-0F8844B2C362}"/>
              </a:ext>
            </a:extLst>
          </p:cNvPr>
          <p:cNvSpPr txBox="1">
            <a:spLocks/>
          </p:cNvSpPr>
          <p:nvPr/>
        </p:nvSpPr>
        <p:spPr>
          <a:xfrm>
            <a:off x="6749560" y="5405757"/>
            <a:ext cx="3975590"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American(West)</a:t>
            </a:r>
          </a:p>
          <a:p>
            <a:pPr marL="0" indent="0">
              <a:buNone/>
            </a:pPr>
            <a:endParaRPr lang="en-US" sz="2400" dirty="0"/>
          </a:p>
          <a:p>
            <a:pPr marL="0" indent="0">
              <a:buNone/>
            </a:pPr>
            <a:endParaRPr lang="en-US" sz="2400" dirty="0"/>
          </a:p>
        </p:txBody>
      </p:sp>
      <p:sp>
        <p:nvSpPr>
          <p:cNvPr id="20" name="Content Placeholder 2">
            <a:extLst>
              <a:ext uri="{FF2B5EF4-FFF2-40B4-BE49-F238E27FC236}">
                <a16:creationId xmlns:a16="http://schemas.microsoft.com/office/drawing/2014/main" id="{D2954777-10C0-5843-8725-C1EEA8AFFCA1}"/>
              </a:ext>
            </a:extLst>
          </p:cNvPr>
          <p:cNvSpPr txBox="1">
            <a:spLocks/>
          </p:cNvSpPr>
          <p:nvPr/>
        </p:nvSpPr>
        <p:spPr>
          <a:xfrm>
            <a:off x="92318" y="5925213"/>
            <a:ext cx="6331927"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The country </a:t>
            </a:r>
            <a:r>
              <a:rPr lang="en-US" sz="2400" dirty="0" err="1"/>
              <a:t>Nono</a:t>
            </a:r>
            <a:r>
              <a:rPr lang="en-US" sz="2400" dirty="0"/>
              <a:t>, an enemy of America</a:t>
            </a:r>
          </a:p>
          <a:p>
            <a:pPr marL="0" indent="0">
              <a:buNone/>
            </a:pPr>
            <a:endParaRPr lang="en-US" sz="2400" dirty="0"/>
          </a:p>
          <a:p>
            <a:pPr marL="0" indent="0">
              <a:buNone/>
            </a:pPr>
            <a:endParaRPr lang="en-US" sz="2400" dirty="0"/>
          </a:p>
        </p:txBody>
      </p:sp>
      <p:sp>
        <p:nvSpPr>
          <p:cNvPr id="21" name="Content Placeholder 2">
            <a:extLst>
              <a:ext uri="{FF2B5EF4-FFF2-40B4-BE49-F238E27FC236}">
                <a16:creationId xmlns:a16="http://schemas.microsoft.com/office/drawing/2014/main" id="{4D40015D-5346-0F4C-BC11-4BFB9DCF292C}"/>
              </a:ext>
            </a:extLst>
          </p:cNvPr>
          <p:cNvSpPr txBox="1">
            <a:spLocks/>
          </p:cNvSpPr>
          <p:nvPr/>
        </p:nvSpPr>
        <p:spPr>
          <a:xfrm>
            <a:off x="6749560" y="5821847"/>
            <a:ext cx="3975590"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Enemy(</a:t>
            </a:r>
            <a:r>
              <a:rPr lang="en-US" sz="2400" dirty="0" err="1"/>
              <a:t>Nono</a:t>
            </a:r>
            <a:r>
              <a:rPr lang="en-US" sz="2400" dirty="0"/>
              <a:t>, America)</a:t>
            </a:r>
          </a:p>
          <a:p>
            <a:pPr marL="0" indent="0">
              <a:buNone/>
            </a:pPr>
            <a:endParaRPr lang="en-US" sz="2400" dirty="0"/>
          </a:p>
          <a:p>
            <a:pPr marL="0" indent="0">
              <a:buNone/>
            </a:pPr>
            <a:endParaRPr lang="en-US" sz="2400" dirty="0"/>
          </a:p>
        </p:txBody>
      </p:sp>
      <mc:AlternateContent xmlns:mc="http://schemas.openxmlformats.org/markup-compatibility/2006" xmlns:p14="http://schemas.microsoft.com/office/powerpoint/2010/main">
        <mc:Choice Requires="p14">
          <p:contentPart p14:bwMode="auto" r:id="rId2">
            <p14:nvContentPartPr>
              <p14:cNvPr id="22" name="Ink 21">
                <a:extLst>
                  <a:ext uri="{FF2B5EF4-FFF2-40B4-BE49-F238E27FC236}">
                    <a16:creationId xmlns:a16="http://schemas.microsoft.com/office/drawing/2014/main" id="{7272E9F5-1975-D843-B8A9-2DFAF6074144}"/>
                  </a:ext>
                </a:extLst>
              </p14:cNvPr>
              <p14:cNvContentPartPr/>
              <p14:nvPr/>
            </p14:nvContentPartPr>
            <p14:xfrm>
              <a:off x="6114600" y="5493240"/>
              <a:ext cx="538200" cy="748440"/>
            </p14:xfrm>
          </p:contentPart>
        </mc:Choice>
        <mc:Fallback xmlns="">
          <p:pic>
            <p:nvPicPr>
              <p:cNvPr id="22" name="Ink 21">
                <a:extLst>
                  <a:ext uri="{FF2B5EF4-FFF2-40B4-BE49-F238E27FC236}">
                    <a16:creationId xmlns:a16="http://schemas.microsoft.com/office/drawing/2014/main" id="{7272E9F5-1975-D843-B8A9-2DFAF6074144}"/>
                  </a:ext>
                </a:extLst>
              </p:cNvPr>
              <p:cNvPicPr/>
              <p:nvPr/>
            </p:nvPicPr>
            <p:blipFill>
              <a:blip r:embed="rId3"/>
              <a:stretch>
                <a:fillRect/>
              </a:stretch>
            </p:blipFill>
            <p:spPr>
              <a:xfrm>
                <a:off x="6098400" y="5477040"/>
                <a:ext cx="570600" cy="780840"/>
              </a:xfrm>
              <a:prstGeom prst="rect">
                <a:avLst/>
              </a:prstGeom>
            </p:spPr>
          </p:pic>
        </mc:Fallback>
      </mc:AlternateContent>
    </p:spTree>
    <p:extLst>
      <p:ext uri="{BB962C8B-B14F-4D97-AF65-F5344CB8AC3E}">
        <p14:creationId xmlns:p14="http://schemas.microsoft.com/office/powerpoint/2010/main" val="3860710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Forward Chaining Example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5</a:t>
            </a:fld>
            <a:endParaRPr lang="en-US" dirty="0"/>
          </a:p>
        </p:txBody>
      </p:sp>
      <p:pic>
        <p:nvPicPr>
          <p:cNvPr id="5" name="Picture 4">
            <a:extLst>
              <a:ext uri="{FF2B5EF4-FFF2-40B4-BE49-F238E27FC236}">
                <a16:creationId xmlns:a16="http://schemas.microsoft.com/office/drawing/2014/main" id="{2404E468-2D31-A048-A853-2FE5D382C3E7}"/>
              </a:ext>
            </a:extLst>
          </p:cNvPr>
          <p:cNvPicPr>
            <a:picLocks noChangeAspect="1"/>
          </p:cNvPicPr>
          <p:nvPr/>
        </p:nvPicPr>
        <p:blipFill>
          <a:blip r:embed="rId2"/>
          <a:stretch>
            <a:fillRect/>
          </a:stretch>
        </p:blipFill>
        <p:spPr>
          <a:xfrm>
            <a:off x="1335670" y="1500555"/>
            <a:ext cx="8875619" cy="3688260"/>
          </a:xfrm>
          <a:prstGeom prst="rect">
            <a:avLst/>
          </a:prstGeom>
        </p:spPr>
      </p:pic>
    </p:spTree>
    <p:extLst>
      <p:ext uri="{BB962C8B-B14F-4D97-AF65-F5344CB8AC3E}">
        <p14:creationId xmlns:p14="http://schemas.microsoft.com/office/powerpoint/2010/main" val="29536170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Forward Chaining Example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6</a:t>
            </a:fld>
            <a:endParaRPr lang="en-US" dirty="0"/>
          </a:p>
        </p:txBody>
      </p:sp>
      <p:pic>
        <p:nvPicPr>
          <p:cNvPr id="5" name="Picture 4">
            <a:extLst>
              <a:ext uri="{FF2B5EF4-FFF2-40B4-BE49-F238E27FC236}">
                <a16:creationId xmlns:a16="http://schemas.microsoft.com/office/drawing/2014/main" id="{0CED7326-0CD6-6943-A495-553557FEC24A}"/>
              </a:ext>
            </a:extLst>
          </p:cNvPr>
          <p:cNvPicPr>
            <a:picLocks noChangeAspect="1"/>
          </p:cNvPicPr>
          <p:nvPr/>
        </p:nvPicPr>
        <p:blipFill>
          <a:blip r:embed="rId2"/>
          <a:stretch>
            <a:fillRect/>
          </a:stretch>
        </p:blipFill>
        <p:spPr>
          <a:xfrm>
            <a:off x="1335024" y="1499616"/>
            <a:ext cx="8867852" cy="3685032"/>
          </a:xfrm>
          <a:prstGeom prst="rect">
            <a:avLst/>
          </a:prstGeom>
        </p:spPr>
      </p:pic>
      <p:sp>
        <p:nvSpPr>
          <p:cNvPr id="6" name="Content Placeholder 2">
            <a:extLst>
              <a:ext uri="{FF2B5EF4-FFF2-40B4-BE49-F238E27FC236}">
                <a16:creationId xmlns:a16="http://schemas.microsoft.com/office/drawing/2014/main" id="{A1CF011E-8C0E-4143-BE27-98D67245E08E}"/>
              </a:ext>
            </a:extLst>
          </p:cNvPr>
          <p:cNvSpPr txBox="1">
            <a:spLocks/>
          </p:cNvSpPr>
          <p:nvPr/>
        </p:nvSpPr>
        <p:spPr>
          <a:xfrm>
            <a:off x="351693" y="2656852"/>
            <a:ext cx="4255477"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∀x Missile (x) ⟹ Weapon(x)</a:t>
            </a:r>
          </a:p>
          <a:p>
            <a:pPr marL="0" indent="0">
              <a:buNone/>
            </a:pPr>
            <a:endParaRPr lang="en-US" sz="2400" dirty="0"/>
          </a:p>
        </p:txBody>
      </p:sp>
      <p:sp>
        <p:nvSpPr>
          <p:cNvPr id="8" name="Content Placeholder 2">
            <a:extLst>
              <a:ext uri="{FF2B5EF4-FFF2-40B4-BE49-F238E27FC236}">
                <a16:creationId xmlns:a16="http://schemas.microsoft.com/office/drawing/2014/main" id="{D4943B52-16FA-3A4B-A741-B3AB32E21A74}"/>
              </a:ext>
            </a:extLst>
          </p:cNvPr>
          <p:cNvSpPr txBox="1">
            <a:spLocks/>
          </p:cNvSpPr>
          <p:nvPr/>
        </p:nvSpPr>
        <p:spPr>
          <a:xfrm>
            <a:off x="4119196" y="1859682"/>
            <a:ext cx="635390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∀x Owns(</a:t>
            </a:r>
            <a:r>
              <a:rPr lang="en-US" sz="2000" dirty="0" err="1"/>
              <a:t>Nono</a:t>
            </a:r>
            <a:r>
              <a:rPr lang="en-US" sz="2000" dirty="0"/>
              <a:t>, x) ∧ Missile (x) ⟹ Sells(West, x, </a:t>
            </a:r>
            <a:r>
              <a:rPr lang="en-US" sz="2000" dirty="0" err="1"/>
              <a:t>Nono</a:t>
            </a:r>
            <a:r>
              <a:rPr lang="en-US" sz="2000" dirty="0"/>
              <a:t>)</a:t>
            </a:r>
          </a:p>
          <a:p>
            <a:pPr marL="0" indent="0">
              <a:buNone/>
            </a:pPr>
            <a:endParaRPr lang="en-US" sz="2400" dirty="0"/>
          </a:p>
        </p:txBody>
      </p:sp>
      <p:sp>
        <p:nvSpPr>
          <p:cNvPr id="10" name="Content Placeholder 2">
            <a:extLst>
              <a:ext uri="{FF2B5EF4-FFF2-40B4-BE49-F238E27FC236}">
                <a16:creationId xmlns:a16="http://schemas.microsoft.com/office/drawing/2014/main" id="{86279A8D-A893-BF48-A0CE-CEA991B342EC}"/>
              </a:ext>
            </a:extLst>
          </p:cNvPr>
          <p:cNvSpPr txBox="1">
            <a:spLocks/>
          </p:cNvSpPr>
          <p:nvPr/>
        </p:nvSpPr>
        <p:spPr>
          <a:xfrm>
            <a:off x="973676" y="5890444"/>
            <a:ext cx="11175828"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An enemy of America counts as hostile: ∀ x Enemy(x, America) ⟹ Hostile(x) </a:t>
            </a:r>
          </a:p>
          <a:p>
            <a:pPr marL="0" indent="0">
              <a:buNone/>
            </a:pPr>
            <a:endParaRPr lang="en-US" sz="2400" dirty="0"/>
          </a:p>
          <a:p>
            <a:pPr marL="0" indent="0">
              <a:buNone/>
            </a:pPr>
            <a:endParaRPr lang="en-US" sz="2400" dirty="0"/>
          </a:p>
        </p:txBody>
      </p:sp>
    </p:spTree>
    <p:extLst>
      <p:ext uri="{BB962C8B-B14F-4D97-AF65-F5344CB8AC3E}">
        <p14:creationId xmlns:p14="http://schemas.microsoft.com/office/powerpoint/2010/main" val="2414352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Forward Chaining Example</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7</a:t>
            </a:fld>
            <a:endParaRPr lang="en-US" dirty="0"/>
          </a:p>
        </p:txBody>
      </p:sp>
      <p:pic>
        <p:nvPicPr>
          <p:cNvPr id="6" name="Picture 5">
            <a:extLst>
              <a:ext uri="{FF2B5EF4-FFF2-40B4-BE49-F238E27FC236}">
                <a16:creationId xmlns:a16="http://schemas.microsoft.com/office/drawing/2014/main" id="{D33CEF76-22E5-B946-A0B0-12F08CDAF7CC}"/>
              </a:ext>
            </a:extLst>
          </p:cNvPr>
          <p:cNvPicPr>
            <a:picLocks noChangeAspect="1"/>
          </p:cNvPicPr>
          <p:nvPr/>
        </p:nvPicPr>
        <p:blipFill>
          <a:blip r:embed="rId2"/>
          <a:stretch>
            <a:fillRect/>
          </a:stretch>
        </p:blipFill>
        <p:spPr>
          <a:xfrm>
            <a:off x="1335024" y="1499616"/>
            <a:ext cx="8867852" cy="3685032"/>
          </a:xfrm>
          <a:prstGeom prst="rect">
            <a:avLst/>
          </a:prstGeom>
        </p:spPr>
      </p:pic>
      <p:sp>
        <p:nvSpPr>
          <p:cNvPr id="8" name="Content Placeholder 2">
            <a:extLst>
              <a:ext uri="{FF2B5EF4-FFF2-40B4-BE49-F238E27FC236}">
                <a16:creationId xmlns:a16="http://schemas.microsoft.com/office/drawing/2014/main" id="{BBABECD2-E1B6-0746-B632-20AF9395B3D4}"/>
              </a:ext>
            </a:extLst>
          </p:cNvPr>
          <p:cNvSpPr txBox="1">
            <a:spLocks/>
          </p:cNvSpPr>
          <p:nvPr/>
        </p:nvSpPr>
        <p:spPr>
          <a:xfrm>
            <a:off x="2950480" y="928166"/>
            <a:ext cx="8796043" cy="4371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American(x) ∧ Weapon(y) ∧ Sells(x, y, z) ∧ Hostile(z) ⟹ Criminal(x)</a:t>
            </a:r>
          </a:p>
          <a:p>
            <a:pPr marL="0" indent="0">
              <a:buNone/>
            </a:pPr>
            <a:endParaRPr lang="en-US" sz="2400" dirty="0"/>
          </a:p>
        </p:txBody>
      </p:sp>
    </p:spTree>
    <p:extLst>
      <p:ext uri="{BB962C8B-B14F-4D97-AF65-F5344CB8AC3E}">
        <p14:creationId xmlns:p14="http://schemas.microsoft.com/office/powerpoint/2010/main" val="691634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Forward Chaining Algorithm</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8</a:t>
            </a:fld>
            <a:endParaRPr lang="en-US" dirty="0"/>
          </a:p>
        </p:txBody>
      </p:sp>
      <p:sp>
        <p:nvSpPr>
          <p:cNvPr id="6" name="Content Placeholder 2">
            <a:extLst>
              <a:ext uri="{FF2B5EF4-FFF2-40B4-BE49-F238E27FC236}">
                <a16:creationId xmlns:a16="http://schemas.microsoft.com/office/drawing/2014/main" id="{2A3AFE56-D3D5-D04E-82F7-F85DDF36E12F}"/>
              </a:ext>
            </a:extLst>
          </p:cNvPr>
          <p:cNvSpPr txBox="1">
            <a:spLocks/>
          </p:cNvSpPr>
          <p:nvPr/>
        </p:nvSpPr>
        <p:spPr>
          <a:xfrm>
            <a:off x="292845" y="907702"/>
            <a:ext cx="11758478" cy="316523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Operates the same as with propositional logic.  Combines sentences</a:t>
            </a:r>
          </a:p>
          <a:p>
            <a:pPr marL="0" indent="0">
              <a:buNone/>
            </a:pPr>
            <a:r>
              <a:rPr lang="en-US" sz="2400" dirty="0"/>
              <a:t>until it reaches a fixed point.  When KB is written with definite clauses, and does not contain functional symbols, it is </a:t>
            </a:r>
            <a:r>
              <a:rPr lang="en-US" sz="2400" b="1" dirty="0">
                <a:solidFill>
                  <a:srgbClr val="FF0000"/>
                </a:solidFill>
              </a:rPr>
              <a:t>complete</a:t>
            </a:r>
            <a:r>
              <a:rPr lang="en-US" sz="2400" dirty="0"/>
              <a:t>.  It is bound by O(</a:t>
            </a:r>
            <a:r>
              <a:rPr lang="en-US" sz="2400" dirty="0" err="1"/>
              <a:t>pn</a:t>
            </a:r>
            <a:r>
              <a:rPr lang="en-US" sz="2400" baseline="30000" dirty="0" err="1"/>
              <a:t>k</a:t>
            </a:r>
            <a:r>
              <a:rPr lang="en-US" sz="2400" dirty="0"/>
              <a:t>) where </a:t>
            </a:r>
            <a:r>
              <a:rPr lang="en-US" sz="2400" i="1" dirty="0"/>
              <a:t>k</a:t>
            </a:r>
            <a:r>
              <a:rPr lang="en-US" sz="2400" dirty="0"/>
              <a:t> is the maximum arity of all predicate functions, </a:t>
            </a:r>
            <a:r>
              <a:rPr lang="en-US" sz="2400" i="1" dirty="0"/>
              <a:t>n</a:t>
            </a:r>
            <a:r>
              <a:rPr lang="en-US" sz="2400" dirty="0"/>
              <a:t> is the number of constant symbols, and </a:t>
            </a:r>
            <a:r>
              <a:rPr lang="en-US" sz="2400" i="1" dirty="0"/>
              <a:t>p</a:t>
            </a:r>
            <a:r>
              <a:rPr lang="en-US" sz="2400" dirty="0"/>
              <a:t> is the number of predicates.    </a:t>
            </a:r>
          </a:p>
          <a:p>
            <a:pPr marL="0" indent="0">
              <a:buNone/>
            </a:pPr>
            <a:endParaRPr lang="en-US" sz="2400" dirty="0"/>
          </a:p>
          <a:p>
            <a:pPr marL="0" indent="0">
              <a:buNone/>
            </a:pPr>
            <a:r>
              <a:rPr lang="en-US" sz="2400" dirty="0"/>
              <a:t>Is it complete for knowledge bases with functional symbols?      </a:t>
            </a:r>
          </a:p>
        </p:txBody>
      </p:sp>
      <p:sp>
        <p:nvSpPr>
          <p:cNvPr id="8" name="Content Placeholder 2">
            <a:extLst>
              <a:ext uri="{FF2B5EF4-FFF2-40B4-BE49-F238E27FC236}">
                <a16:creationId xmlns:a16="http://schemas.microsoft.com/office/drawing/2014/main" id="{D95D5009-6ACA-2B4A-8C6C-4E2B5BCE6E16}"/>
              </a:ext>
            </a:extLst>
          </p:cNvPr>
          <p:cNvSpPr txBox="1">
            <a:spLocks/>
          </p:cNvSpPr>
          <p:nvPr/>
        </p:nvSpPr>
        <p:spPr>
          <a:xfrm>
            <a:off x="1207245" y="3663461"/>
            <a:ext cx="10349010" cy="259666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The short answer is yes, but logically complete means that if the statement is true, we can proof that in a finite amount of time.  </a:t>
            </a:r>
          </a:p>
          <a:p>
            <a:pPr marL="0" indent="0">
              <a:buNone/>
            </a:pPr>
            <a:r>
              <a:rPr lang="en-US" sz="2400" dirty="0"/>
              <a:t>Because functions can be applied recursively, (recall S(S(S(n))) for example.  So, it is not possible to decide whether the knowledge base entails some fact (when it doesn’t, we would loop forever).  When it does, you can imagine a routine like IDS (iterative deepening search), where the level of recursion is controlled.  We call this </a:t>
            </a:r>
            <a:r>
              <a:rPr lang="en-US" sz="2400" b="1" dirty="0">
                <a:solidFill>
                  <a:srgbClr val="00B0F0"/>
                </a:solidFill>
              </a:rPr>
              <a:t>semi-decidable</a:t>
            </a:r>
            <a:r>
              <a:rPr lang="en-US" sz="2400" dirty="0"/>
              <a:t>.  </a:t>
            </a:r>
          </a:p>
        </p:txBody>
      </p:sp>
    </p:spTree>
    <p:extLst>
      <p:ext uri="{BB962C8B-B14F-4D97-AF65-F5344CB8AC3E}">
        <p14:creationId xmlns:p14="http://schemas.microsoft.com/office/powerpoint/2010/main" val="2868518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2B75BA7C-0B04-FC4D-B3B3-3483384165F3}"/>
              </a:ext>
            </a:extLst>
          </p:cNvPr>
          <p:cNvSpPr>
            <a:spLocks noGrp="1" noChangeArrowheads="1"/>
          </p:cNvSpPr>
          <p:nvPr>
            <p:ph type="title"/>
          </p:nvPr>
        </p:nvSpPr>
        <p:spPr>
          <a:xfrm>
            <a:off x="0" y="-19050"/>
            <a:ext cx="12192000" cy="857250"/>
          </a:xfrm>
        </p:spPr>
        <p:txBody>
          <a:bodyPr>
            <a:noAutofit/>
          </a:bodyPr>
          <a:lstStyle/>
          <a:p>
            <a:pPr algn="ctr"/>
            <a:r>
              <a:rPr lang="en-US" sz="3600" dirty="0">
                <a:latin typeface="Calibri" panose="020F0502020204030204" pitchFamily="34" charset="0"/>
                <a:cs typeface="Calibri" panose="020F0502020204030204" pitchFamily="34" charset="0"/>
              </a:rPr>
              <a:t>Backward Chaining Examples</a:t>
            </a:r>
          </a:p>
        </p:txBody>
      </p:sp>
      <p:cxnSp>
        <p:nvCxnSpPr>
          <p:cNvPr id="9" name="Straight Connector 8">
            <a:extLst>
              <a:ext uri="{FF2B5EF4-FFF2-40B4-BE49-F238E27FC236}">
                <a16:creationId xmlns:a16="http://schemas.microsoft.com/office/drawing/2014/main" id="{B88CC034-743F-3C4A-951F-F5A2FCBE86E0}"/>
              </a:ext>
            </a:extLst>
          </p:cNvPr>
          <p:cNvCxnSpPr>
            <a:cxnSpLocks/>
          </p:cNvCxnSpPr>
          <p:nvPr/>
        </p:nvCxnSpPr>
        <p:spPr>
          <a:xfrm>
            <a:off x="0" y="838200"/>
            <a:ext cx="12192000" cy="0"/>
          </a:xfrm>
          <a:prstGeom prst="line">
            <a:avLst/>
          </a:prstGeom>
          <a:ln w="47625"/>
        </p:spPr>
        <p:style>
          <a:lnRef idx="1">
            <a:schemeClr val="accent1"/>
          </a:lnRef>
          <a:fillRef idx="0">
            <a:schemeClr val="accent1"/>
          </a:fillRef>
          <a:effectRef idx="0">
            <a:schemeClr val="accent1"/>
          </a:effectRef>
          <a:fontRef idx="minor">
            <a:schemeClr val="tx1"/>
          </a:fontRef>
        </p:style>
      </p:cxnSp>
      <p:sp>
        <p:nvSpPr>
          <p:cNvPr id="11" name="Slide Number Placeholder 5">
            <a:extLst>
              <a:ext uri="{FF2B5EF4-FFF2-40B4-BE49-F238E27FC236}">
                <a16:creationId xmlns:a16="http://schemas.microsoft.com/office/drawing/2014/main" id="{0133743C-3A08-D64B-9835-F80CC6418071}"/>
              </a:ext>
            </a:extLst>
          </p:cNvPr>
          <p:cNvSpPr>
            <a:spLocks noGrp="1"/>
          </p:cNvSpPr>
          <p:nvPr>
            <p:ph type="sldNum" sz="quarter" idx="12"/>
          </p:nvPr>
        </p:nvSpPr>
        <p:spPr>
          <a:xfrm>
            <a:off x="11400311" y="6356350"/>
            <a:ext cx="625617" cy="365125"/>
          </a:xfrm>
        </p:spPr>
        <p:txBody>
          <a:bodyPr/>
          <a:lstStyle/>
          <a:p>
            <a:fld id="{2FBE9FE5-B1FE-D34A-9F6B-9382BD8E23AD}" type="slidenum">
              <a:rPr lang="en-US" smtClean="0"/>
              <a:t>9</a:t>
            </a:fld>
            <a:endParaRPr lang="en-US" dirty="0"/>
          </a:p>
        </p:txBody>
      </p:sp>
      <p:pic>
        <p:nvPicPr>
          <p:cNvPr id="12" name="Picture 11">
            <a:extLst>
              <a:ext uri="{FF2B5EF4-FFF2-40B4-BE49-F238E27FC236}">
                <a16:creationId xmlns:a16="http://schemas.microsoft.com/office/drawing/2014/main" id="{EB657A09-D8DC-AA46-870D-4380AF6B523E}"/>
              </a:ext>
            </a:extLst>
          </p:cNvPr>
          <p:cNvPicPr>
            <a:picLocks noChangeAspect="1"/>
          </p:cNvPicPr>
          <p:nvPr/>
        </p:nvPicPr>
        <p:blipFill>
          <a:blip r:embed="rId2"/>
          <a:stretch>
            <a:fillRect/>
          </a:stretch>
        </p:blipFill>
        <p:spPr>
          <a:xfrm>
            <a:off x="1336432" y="1312984"/>
            <a:ext cx="9867438" cy="4499552"/>
          </a:xfrm>
          <a:prstGeom prst="rect">
            <a:avLst/>
          </a:prstGeom>
        </p:spPr>
      </p:pic>
    </p:spTree>
    <p:extLst>
      <p:ext uri="{BB962C8B-B14F-4D97-AF65-F5344CB8AC3E}">
        <p14:creationId xmlns:p14="http://schemas.microsoft.com/office/powerpoint/2010/main" val="42365224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43848</TotalTime>
  <Words>3843</Words>
  <Application>Microsoft Macintosh PowerPoint</Application>
  <PresentationFormat>Widescreen</PresentationFormat>
  <Paragraphs>523</Paragraphs>
  <Slides>30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Calibri Light</vt:lpstr>
      <vt:lpstr>Office Theme</vt:lpstr>
      <vt:lpstr>Artificial  Intelligence</vt:lpstr>
      <vt:lpstr>Example Knowledge Base</vt:lpstr>
      <vt:lpstr>Example Knowledge Base</vt:lpstr>
      <vt:lpstr>Example Knowledge Base</vt:lpstr>
      <vt:lpstr>Forward Chaining Example</vt:lpstr>
      <vt:lpstr>Forward Chaining Example</vt:lpstr>
      <vt:lpstr>Forward Chaining Example</vt:lpstr>
      <vt:lpstr>Forward Chaining Algorithm</vt:lpstr>
      <vt:lpstr>Backward Chaining Examples</vt:lpstr>
      <vt:lpstr>Backward Chaining Examples</vt:lpstr>
      <vt:lpstr>Backward Chaining Examples</vt:lpstr>
      <vt:lpstr>Similar Problems</vt:lpstr>
      <vt:lpstr>Backward Chaining Examples</vt:lpstr>
      <vt:lpstr>Backward Chaining Examples</vt:lpstr>
      <vt:lpstr>Backward-Chaining</vt:lpstr>
      <vt:lpstr>Similar Problems</vt:lpstr>
      <vt:lpstr>Resolution – Removing UI (∀) </vt:lpstr>
      <vt:lpstr>Resolution -- Removing Existential Instantation</vt:lpstr>
      <vt:lpstr>Example of Resolution</vt:lpstr>
      <vt:lpstr>Example of Resolution Using a Table</vt:lpstr>
      <vt:lpstr>Example of Resolution using a Table</vt:lpstr>
      <vt:lpstr>Example of Resolution using a Table</vt:lpstr>
      <vt:lpstr>Example of Resolution using a Table</vt:lpstr>
      <vt:lpstr>Example of Resolution using a Table</vt:lpstr>
      <vt:lpstr>Example of Resolution using a Table</vt:lpstr>
      <vt:lpstr>Example of Resolution using a Table</vt:lpstr>
      <vt:lpstr>Example of Resolution using a Table</vt:lpstr>
      <vt:lpstr>Example of Resolution using a Table</vt:lpstr>
      <vt:lpstr>Example of Resolution using a Table</vt:lpstr>
      <vt:lpstr>Summary of FOL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Artificial Intelligence</dc:title>
  <dc:creator>Molloy, Kevin Patrick - molloykp</dc:creator>
  <cp:lastModifiedBy>Molloy, Kevin Patrick - molloykp</cp:lastModifiedBy>
  <cp:revision>65</cp:revision>
  <cp:lastPrinted>2021-03-11T11:37:37Z</cp:lastPrinted>
  <dcterms:created xsi:type="dcterms:W3CDTF">2019-01-08T03:10:37Z</dcterms:created>
  <dcterms:modified xsi:type="dcterms:W3CDTF">2021-04-15T01:50:09Z</dcterms:modified>
</cp:coreProperties>
</file>

<file path=docProps/thumbnail.jpeg>
</file>